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36"/>
  </p:notesMasterIdLst>
  <p:sldIdLst>
    <p:sldId id="332" r:id="rId2"/>
    <p:sldId id="333" r:id="rId3"/>
    <p:sldId id="334" r:id="rId4"/>
    <p:sldId id="336" r:id="rId5"/>
    <p:sldId id="369" r:id="rId6"/>
    <p:sldId id="338" r:id="rId7"/>
    <p:sldId id="339" r:id="rId8"/>
    <p:sldId id="340" r:id="rId9"/>
    <p:sldId id="341" r:id="rId10"/>
    <p:sldId id="370" r:id="rId11"/>
    <p:sldId id="342" r:id="rId12"/>
    <p:sldId id="343" r:id="rId13"/>
    <p:sldId id="344" r:id="rId14"/>
    <p:sldId id="345" r:id="rId15"/>
    <p:sldId id="371" r:id="rId16"/>
    <p:sldId id="346" r:id="rId17"/>
    <p:sldId id="351" r:id="rId18"/>
    <p:sldId id="356" r:id="rId19"/>
    <p:sldId id="347" r:id="rId20"/>
    <p:sldId id="348" r:id="rId21"/>
    <p:sldId id="349" r:id="rId22"/>
    <p:sldId id="350" r:id="rId23"/>
    <p:sldId id="352" r:id="rId24"/>
    <p:sldId id="353" r:id="rId25"/>
    <p:sldId id="354" r:id="rId26"/>
    <p:sldId id="355" r:id="rId27"/>
    <p:sldId id="364" r:id="rId28"/>
    <p:sldId id="357" r:id="rId29"/>
    <p:sldId id="358" r:id="rId30"/>
    <p:sldId id="368" r:id="rId31"/>
    <p:sldId id="359" r:id="rId32"/>
    <p:sldId id="360" r:id="rId33"/>
    <p:sldId id="361" r:id="rId34"/>
    <p:sldId id="362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578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727" autoAdjust="0"/>
    <p:restoredTop sz="82959" autoAdjust="0"/>
  </p:normalViewPr>
  <p:slideViewPr>
    <p:cSldViewPr>
      <p:cViewPr>
        <p:scale>
          <a:sx n="100" d="100"/>
          <a:sy n="100" d="100"/>
        </p:scale>
        <p:origin x="-1224" y="-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8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7A7B5A-FBB9-4C29-8BD0-4C7B31FD7D62}" type="doc">
      <dgm:prSet loTypeId="urn:microsoft.com/office/officeart/2005/8/layout/venn2" loCatId="relationship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04FACD11-0A37-4E3A-A08F-D7A772299054}">
      <dgm:prSet phldrT="[Текст]" custT="1"/>
      <dgm:spPr>
        <a:xfrm>
          <a:off x="1785956" y="0"/>
          <a:ext cx="6341071" cy="5657904"/>
        </a:xfrm>
        <a:prstGeom prst="ellipse">
          <a:avLst/>
        </a:prstGeom>
      </dgm:spPr>
      <dgm:t>
        <a:bodyPr/>
        <a:lstStyle/>
        <a:p>
          <a:endParaRPr lang="ru-RU" sz="1800">
            <a:solidFill>
              <a:sysClr val="window" lastClr="FFFFFF"/>
            </a:solidFill>
            <a:latin typeface="Constantia"/>
            <a:ea typeface="+mn-ea"/>
            <a:cs typeface="+mn-cs"/>
          </a:endParaRPr>
        </a:p>
      </dgm:t>
    </dgm:pt>
    <dgm:pt modelId="{DB53454D-9948-4A13-8ED3-DA00D88386E0}" type="parTrans" cxnId="{1DAB0A5F-7367-4E02-9952-23591B26CF1A}">
      <dgm:prSet/>
      <dgm:spPr/>
      <dgm:t>
        <a:bodyPr/>
        <a:lstStyle/>
        <a:p>
          <a:endParaRPr lang="ru-RU" sz="1400"/>
        </a:p>
      </dgm:t>
    </dgm:pt>
    <dgm:pt modelId="{02E63CA5-002E-4A2A-9B52-20D97491AD9F}" type="sibTrans" cxnId="{1DAB0A5F-7367-4E02-9952-23591B26CF1A}">
      <dgm:prSet/>
      <dgm:spPr/>
      <dgm:t>
        <a:bodyPr/>
        <a:lstStyle/>
        <a:p>
          <a:endParaRPr lang="ru-RU" sz="1400"/>
        </a:p>
      </dgm:t>
    </dgm:pt>
    <dgm:pt modelId="{D4C41B61-04E2-4F68-BCCF-B47D4E3D37E4}">
      <dgm:prSet phldrT="[Текст]" custT="1"/>
      <dgm:spPr>
        <a:xfrm>
          <a:off x="3186181" y="0"/>
          <a:ext cx="3457556" cy="1600135"/>
        </a:xfrm>
        <a:prstGeom prst="ellipse">
          <a:avLst/>
        </a:prstGeom>
      </dgm:spPr>
      <dgm:t>
        <a:bodyPr/>
        <a:lstStyle/>
        <a:p>
          <a:pPr marL="0" indent="0">
            <a:tabLst>
              <a:tab pos="1435100" algn="l"/>
            </a:tabLst>
          </a:pPr>
          <a:endParaRPr lang="ru-RU" sz="1600" b="1" dirty="0">
            <a:solidFill>
              <a:srgbClr val="5A6378">
                <a:lumMod val="75000"/>
              </a:srgbClr>
            </a:solidFill>
            <a:latin typeface="Roboto Condensed"/>
            <a:ea typeface="+mn-ea"/>
            <a:cs typeface="+mn-cs"/>
          </a:endParaRPr>
        </a:p>
      </dgm:t>
    </dgm:pt>
    <dgm:pt modelId="{5F1CA6A6-BD61-4D81-A779-6F61DA11E128}" type="parTrans" cxnId="{E3D87DF3-DD31-4E2A-853A-04F8EBE4DBFB}">
      <dgm:prSet/>
      <dgm:spPr/>
      <dgm:t>
        <a:bodyPr/>
        <a:lstStyle/>
        <a:p>
          <a:endParaRPr lang="ru-RU" sz="1400"/>
        </a:p>
      </dgm:t>
    </dgm:pt>
    <dgm:pt modelId="{480E235A-35B0-4181-98A0-D4C6A636516C}" type="sibTrans" cxnId="{E3D87DF3-DD31-4E2A-853A-04F8EBE4DBFB}">
      <dgm:prSet/>
      <dgm:spPr/>
      <dgm:t>
        <a:bodyPr/>
        <a:lstStyle/>
        <a:p>
          <a:endParaRPr lang="ru-RU" sz="1400"/>
        </a:p>
      </dgm:t>
    </dgm:pt>
    <dgm:pt modelId="{62CC6579-5998-48A9-B36C-6782E267B0FA}">
      <dgm:prSet phldrT="[Текст]" custT="1"/>
      <dgm:spPr>
        <a:xfrm>
          <a:off x="2252115" y="0"/>
          <a:ext cx="5248880" cy="3829027"/>
        </a:xfrm>
        <a:prstGeom prst="ellipse">
          <a:avLst/>
        </a:prstGeom>
      </dgm:spPr>
      <dgm:t>
        <a:bodyPr/>
        <a:lstStyle/>
        <a:p>
          <a:endParaRPr lang="ru-RU" sz="1600">
            <a:solidFill>
              <a:sysClr val="window" lastClr="FFFFFF"/>
            </a:solidFill>
            <a:latin typeface="Constantia"/>
            <a:ea typeface="+mn-ea"/>
            <a:cs typeface="+mn-cs"/>
          </a:endParaRPr>
        </a:p>
      </dgm:t>
    </dgm:pt>
    <dgm:pt modelId="{D1ABFC74-0D1A-4CA5-8929-B64A084A6D98}" type="sibTrans" cxnId="{71D4A676-3D80-4CF6-B4AB-0C29D2152C32}">
      <dgm:prSet/>
      <dgm:spPr/>
      <dgm:t>
        <a:bodyPr/>
        <a:lstStyle/>
        <a:p>
          <a:endParaRPr lang="ru-RU" sz="1400"/>
        </a:p>
      </dgm:t>
    </dgm:pt>
    <dgm:pt modelId="{DEB1E415-78E1-42C9-8ACE-197C65E48361}" type="parTrans" cxnId="{71D4A676-3D80-4CF6-B4AB-0C29D2152C32}">
      <dgm:prSet/>
      <dgm:spPr/>
      <dgm:t>
        <a:bodyPr/>
        <a:lstStyle/>
        <a:p>
          <a:endParaRPr lang="ru-RU" sz="1400"/>
        </a:p>
      </dgm:t>
    </dgm:pt>
    <dgm:pt modelId="{8712FAF0-7012-4386-93BF-A92747CC4A41}">
      <dgm:prSet phldrT="[Текст]" custT="1"/>
      <dgm:spPr>
        <a:xfrm>
          <a:off x="500108" y="-42876"/>
          <a:ext cx="8929664" cy="6858000"/>
        </a:xfrm>
        <a:prstGeom prst="ellipse">
          <a:avLst/>
        </a:prstGeom>
      </dgm:spPr>
      <dgm:t>
        <a:bodyPr/>
        <a:lstStyle/>
        <a:p>
          <a:endParaRPr lang="ru-RU" sz="1800">
            <a:solidFill>
              <a:sysClr val="window" lastClr="FFFFFF"/>
            </a:solidFill>
            <a:latin typeface="Constantia"/>
            <a:ea typeface="+mn-ea"/>
            <a:cs typeface="+mn-cs"/>
          </a:endParaRPr>
        </a:p>
      </dgm:t>
    </dgm:pt>
    <dgm:pt modelId="{4318E9D5-0D13-4304-869E-631BEE5B533E}" type="sibTrans" cxnId="{772D41BA-09C5-4980-BC08-66D46033B4A4}">
      <dgm:prSet/>
      <dgm:spPr/>
      <dgm:t>
        <a:bodyPr/>
        <a:lstStyle/>
        <a:p>
          <a:endParaRPr lang="ru-RU" sz="1400"/>
        </a:p>
      </dgm:t>
    </dgm:pt>
    <dgm:pt modelId="{C05AF8CA-FC60-4CE9-BDD4-3D51678ABAD8}" type="parTrans" cxnId="{772D41BA-09C5-4980-BC08-66D46033B4A4}">
      <dgm:prSet/>
      <dgm:spPr/>
      <dgm:t>
        <a:bodyPr/>
        <a:lstStyle/>
        <a:p>
          <a:endParaRPr lang="ru-RU" sz="1400"/>
        </a:p>
      </dgm:t>
    </dgm:pt>
    <dgm:pt modelId="{166CCCCB-9850-4023-B579-5A739D1B726C}" type="pres">
      <dgm:prSet presAssocID="{BF7A7B5A-FBB9-4C29-8BD0-4C7B31FD7D62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8020E5-D0F6-4476-A02A-D79CF7B548BE}" type="pres">
      <dgm:prSet presAssocID="{BF7A7B5A-FBB9-4C29-8BD0-4C7B31FD7D62}" presName="comp1" presStyleCnt="0"/>
      <dgm:spPr/>
      <dgm:t>
        <a:bodyPr/>
        <a:lstStyle/>
        <a:p>
          <a:endParaRPr lang="ru-RU"/>
        </a:p>
      </dgm:t>
    </dgm:pt>
    <dgm:pt modelId="{91E48CB1-49D7-48C3-8A33-A45D38121CAF}" type="pres">
      <dgm:prSet presAssocID="{BF7A7B5A-FBB9-4C29-8BD0-4C7B31FD7D62}" presName="circle1" presStyleLbl="node1" presStyleIdx="0" presStyleCnt="4" custAng="0" custScaleX="130208"/>
      <dgm:spPr/>
      <dgm:t>
        <a:bodyPr/>
        <a:lstStyle/>
        <a:p>
          <a:endParaRPr lang="ru-RU"/>
        </a:p>
      </dgm:t>
    </dgm:pt>
    <dgm:pt modelId="{07F65691-A911-482D-917C-7239DE7D4676}" type="pres">
      <dgm:prSet presAssocID="{BF7A7B5A-FBB9-4C29-8BD0-4C7B31FD7D62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44DB36-B615-4D9C-9666-843640ED2602}" type="pres">
      <dgm:prSet presAssocID="{BF7A7B5A-FBB9-4C29-8BD0-4C7B31FD7D62}" presName="comp2" presStyleCnt="0"/>
      <dgm:spPr/>
      <dgm:t>
        <a:bodyPr/>
        <a:lstStyle/>
        <a:p>
          <a:endParaRPr lang="ru-RU"/>
        </a:p>
      </dgm:t>
    </dgm:pt>
    <dgm:pt modelId="{8C69D5C8-5EB8-4752-BE72-3487D6FF0CB5}" type="pres">
      <dgm:prSet presAssocID="{BF7A7B5A-FBB9-4C29-8BD0-4C7B31FD7D62}" presName="circle2" presStyleLbl="node1" presStyleIdx="1" presStyleCnt="4" custScaleX="126412" custScaleY="103126" custLinFactNeighborX="-1342" custLinFactNeighborY="-21831"/>
      <dgm:spPr/>
      <dgm:t>
        <a:bodyPr/>
        <a:lstStyle/>
        <a:p>
          <a:endParaRPr lang="ru-RU"/>
        </a:p>
      </dgm:t>
    </dgm:pt>
    <dgm:pt modelId="{9D1F7723-AFB6-4F84-8658-5C74008B0593}" type="pres">
      <dgm:prSet presAssocID="{BF7A7B5A-FBB9-4C29-8BD0-4C7B31FD7D62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4B983E-9210-483F-BEA3-9B8658808361}" type="pres">
      <dgm:prSet presAssocID="{BF7A7B5A-FBB9-4C29-8BD0-4C7B31FD7D62}" presName="comp3" presStyleCnt="0"/>
      <dgm:spPr/>
      <dgm:t>
        <a:bodyPr/>
        <a:lstStyle/>
        <a:p>
          <a:endParaRPr lang="ru-RU"/>
        </a:p>
      </dgm:t>
    </dgm:pt>
    <dgm:pt modelId="{E18D426E-30E5-4D64-A767-E354DEA435B8}" type="pres">
      <dgm:prSet presAssocID="{BF7A7B5A-FBB9-4C29-8BD0-4C7B31FD7D62}" presName="circle3" presStyleLbl="node1" presStyleIdx="2" presStyleCnt="4" custScaleX="127561" custScaleY="84723" custLinFactNeighborX="-2148" custLinFactNeighborY="-74653"/>
      <dgm:spPr/>
      <dgm:t>
        <a:bodyPr/>
        <a:lstStyle/>
        <a:p>
          <a:endParaRPr lang="ru-RU"/>
        </a:p>
      </dgm:t>
    </dgm:pt>
    <dgm:pt modelId="{6A0370C3-F37C-4A6F-90BB-1C3116E3DA63}" type="pres">
      <dgm:prSet presAssocID="{BF7A7B5A-FBB9-4C29-8BD0-4C7B31FD7D62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72F791-C334-44EC-B229-368E9ECFDB31}" type="pres">
      <dgm:prSet presAssocID="{BF7A7B5A-FBB9-4C29-8BD0-4C7B31FD7D62}" presName="comp4" presStyleCnt="0"/>
      <dgm:spPr/>
      <dgm:t>
        <a:bodyPr/>
        <a:lstStyle/>
        <a:p>
          <a:endParaRPr lang="ru-RU"/>
        </a:p>
      </dgm:t>
    </dgm:pt>
    <dgm:pt modelId="{EF81236F-3A69-4C22-88D8-FA03729CA7DF}" type="pres">
      <dgm:prSet presAssocID="{BF7A7B5A-FBB9-4C29-8BD0-4C7B31FD7D62}" presName="circle4" presStyleLbl="node1" presStyleIdx="3" presStyleCnt="4" custScaleX="129085" custScaleY="58331" custLinFactY="-70834" custLinFactNeighborX="-1822" custLinFactNeighborY="-100000"/>
      <dgm:spPr/>
      <dgm:t>
        <a:bodyPr/>
        <a:lstStyle/>
        <a:p>
          <a:endParaRPr lang="ru-RU"/>
        </a:p>
      </dgm:t>
    </dgm:pt>
    <dgm:pt modelId="{1E42A71E-5778-4B83-9988-A76E1EE0B8E0}" type="pres">
      <dgm:prSet presAssocID="{BF7A7B5A-FBB9-4C29-8BD0-4C7B31FD7D62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F8A47E-4D41-4920-B656-7322900C93B2}" type="presOf" srcId="{62CC6579-5998-48A9-B36C-6782E267B0FA}" destId="{6A0370C3-F37C-4A6F-90BB-1C3116E3DA63}" srcOrd="1" destOrd="0" presId="urn:microsoft.com/office/officeart/2005/8/layout/venn2"/>
    <dgm:cxn modelId="{5936D9A7-FFD2-4D8A-B0BA-19DE070792E2}" type="presOf" srcId="{62CC6579-5998-48A9-B36C-6782E267B0FA}" destId="{E18D426E-30E5-4D64-A767-E354DEA435B8}" srcOrd="0" destOrd="0" presId="urn:microsoft.com/office/officeart/2005/8/layout/venn2"/>
    <dgm:cxn modelId="{1DAB0A5F-7367-4E02-9952-23591B26CF1A}" srcId="{BF7A7B5A-FBB9-4C29-8BD0-4C7B31FD7D62}" destId="{04FACD11-0A37-4E3A-A08F-D7A772299054}" srcOrd="1" destOrd="0" parTransId="{DB53454D-9948-4A13-8ED3-DA00D88386E0}" sibTransId="{02E63CA5-002E-4A2A-9B52-20D97491AD9F}"/>
    <dgm:cxn modelId="{772D41BA-09C5-4980-BC08-66D46033B4A4}" srcId="{BF7A7B5A-FBB9-4C29-8BD0-4C7B31FD7D62}" destId="{8712FAF0-7012-4386-93BF-A92747CC4A41}" srcOrd="0" destOrd="0" parTransId="{C05AF8CA-FC60-4CE9-BDD4-3D51678ABAD8}" sibTransId="{4318E9D5-0D13-4304-869E-631BEE5B533E}"/>
    <dgm:cxn modelId="{0E0ECE62-80D0-4264-8FEC-0D34FC4ADC69}" type="presOf" srcId="{BF7A7B5A-FBB9-4C29-8BD0-4C7B31FD7D62}" destId="{166CCCCB-9850-4023-B579-5A739D1B726C}" srcOrd="0" destOrd="0" presId="urn:microsoft.com/office/officeart/2005/8/layout/venn2"/>
    <dgm:cxn modelId="{292EDA5B-F6C4-4ED4-93B8-1C2CFD043D09}" type="presOf" srcId="{D4C41B61-04E2-4F68-BCCF-B47D4E3D37E4}" destId="{EF81236F-3A69-4C22-88D8-FA03729CA7DF}" srcOrd="0" destOrd="0" presId="urn:microsoft.com/office/officeart/2005/8/layout/venn2"/>
    <dgm:cxn modelId="{1013A746-361C-49F0-9D3B-47106B20D0D3}" type="presOf" srcId="{8712FAF0-7012-4386-93BF-A92747CC4A41}" destId="{91E48CB1-49D7-48C3-8A33-A45D38121CAF}" srcOrd="0" destOrd="0" presId="urn:microsoft.com/office/officeart/2005/8/layout/venn2"/>
    <dgm:cxn modelId="{AB7ED5C8-36F0-4A0F-9E88-E3B369FD7FDE}" type="presOf" srcId="{04FACD11-0A37-4E3A-A08F-D7A772299054}" destId="{8C69D5C8-5EB8-4752-BE72-3487D6FF0CB5}" srcOrd="0" destOrd="0" presId="urn:microsoft.com/office/officeart/2005/8/layout/venn2"/>
    <dgm:cxn modelId="{E3D87DF3-DD31-4E2A-853A-04F8EBE4DBFB}" srcId="{BF7A7B5A-FBB9-4C29-8BD0-4C7B31FD7D62}" destId="{D4C41B61-04E2-4F68-BCCF-B47D4E3D37E4}" srcOrd="3" destOrd="0" parTransId="{5F1CA6A6-BD61-4D81-A779-6F61DA11E128}" sibTransId="{480E235A-35B0-4181-98A0-D4C6A636516C}"/>
    <dgm:cxn modelId="{71D4A676-3D80-4CF6-B4AB-0C29D2152C32}" srcId="{BF7A7B5A-FBB9-4C29-8BD0-4C7B31FD7D62}" destId="{62CC6579-5998-48A9-B36C-6782E267B0FA}" srcOrd="2" destOrd="0" parTransId="{DEB1E415-78E1-42C9-8ACE-197C65E48361}" sibTransId="{D1ABFC74-0D1A-4CA5-8929-B64A084A6D98}"/>
    <dgm:cxn modelId="{12D2D1B8-3A80-4DEA-ABD4-5D63003D7F69}" type="presOf" srcId="{D4C41B61-04E2-4F68-BCCF-B47D4E3D37E4}" destId="{1E42A71E-5778-4B83-9988-A76E1EE0B8E0}" srcOrd="1" destOrd="0" presId="urn:microsoft.com/office/officeart/2005/8/layout/venn2"/>
    <dgm:cxn modelId="{4DDAEAA0-34CE-41FB-A493-0CC2C655E529}" type="presOf" srcId="{8712FAF0-7012-4386-93BF-A92747CC4A41}" destId="{07F65691-A911-482D-917C-7239DE7D4676}" srcOrd="1" destOrd="0" presId="urn:microsoft.com/office/officeart/2005/8/layout/venn2"/>
    <dgm:cxn modelId="{FC7BB9AD-C666-4FE1-81E1-EB216DB50EC4}" type="presOf" srcId="{04FACD11-0A37-4E3A-A08F-D7A772299054}" destId="{9D1F7723-AFB6-4F84-8658-5C74008B0593}" srcOrd="1" destOrd="0" presId="urn:microsoft.com/office/officeart/2005/8/layout/venn2"/>
    <dgm:cxn modelId="{8C4DC984-ACA1-4AB4-80C6-036391E8DF19}" type="presParOf" srcId="{166CCCCB-9850-4023-B579-5A739D1B726C}" destId="{3F8020E5-D0F6-4476-A02A-D79CF7B548BE}" srcOrd="0" destOrd="0" presId="urn:microsoft.com/office/officeart/2005/8/layout/venn2"/>
    <dgm:cxn modelId="{CE856584-E96D-4EE3-9F86-9C51C057C6C6}" type="presParOf" srcId="{3F8020E5-D0F6-4476-A02A-D79CF7B548BE}" destId="{91E48CB1-49D7-48C3-8A33-A45D38121CAF}" srcOrd="0" destOrd="0" presId="urn:microsoft.com/office/officeart/2005/8/layout/venn2"/>
    <dgm:cxn modelId="{0BE77C97-ECF2-4932-9CE1-67E616D7EE96}" type="presParOf" srcId="{3F8020E5-D0F6-4476-A02A-D79CF7B548BE}" destId="{07F65691-A911-482D-917C-7239DE7D4676}" srcOrd="1" destOrd="0" presId="urn:microsoft.com/office/officeart/2005/8/layout/venn2"/>
    <dgm:cxn modelId="{BF971767-05C4-4B84-B4BE-E0DF3A3FFA55}" type="presParOf" srcId="{166CCCCB-9850-4023-B579-5A739D1B726C}" destId="{7344DB36-B615-4D9C-9666-843640ED2602}" srcOrd="1" destOrd="0" presId="urn:microsoft.com/office/officeart/2005/8/layout/venn2"/>
    <dgm:cxn modelId="{C266739A-C0C1-4F61-A7B2-A4BAFB05BDBE}" type="presParOf" srcId="{7344DB36-B615-4D9C-9666-843640ED2602}" destId="{8C69D5C8-5EB8-4752-BE72-3487D6FF0CB5}" srcOrd="0" destOrd="0" presId="urn:microsoft.com/office/officeart/2005/8/layout/venn2"/>
    <dgm:cxn modelId="{AFFC7125-90CE-4EF9-962E-8AE3DBACC935}" type="presParOf" srcId="{7344DB36-B615-4D9C-9666-843640ED2602}" destId="{9D1F7723-AFB6-4F84-8658-5C74008B0593}" srcOrd="1" destOrd="0" presId="urn:microsoft.com/office/officeart/2005/8/layout/venn2"/>
    <dgm:cxn modelId="{8585B2CC-E385-4B36-80CE-3DCF1C8466D8}" type="presParOf" srcId="{166CCCCB-9850-4023-B579-5A739D1B726C}" destId="{294B983E-9210-483F-BEA3-9B8658808361}" srcOrd="2" destOrd="0" presId="urn:microsoft.com/office/officeart/2005/8/layout/venn2"/>
    <dgm:cxn modelId="{DC6A25F1-3AE3-44C5-B4D1-327560A61B27}" type="presParOf" srcId="{294B983E-9210-483F-BEA3-9B8658808361}" destId="{E18D426E-30E5-4D64-A767-E354DEA435B8}" srcOrd="0" destOrd="0" presId="urn:microsoft.com/office/officeart/2005/8/layout/venn2"/>
    <dgm:cxn modelId="{FB17D116-2163-4962-B4F1-19194494A119}" type="presParOf" srcId="{294B983E-9210-483F-BEA3-9B8658808361}" destId="{6A0370C3-F37C-4A6F-90BB-1C3116E3DA63}" srcOrd="1" destOrd="0" presId="urn:microsoft.com/office/officeart/2005/8/layout/venn2"/>
    <dgm:cxn modelId="{3418A7C0-5EC4-4742-AE20-2E4F5DBB92F5}" type="presParOf" srcId="{166CCCCB-9850-4023-B579-5A739D1B726C}" destId="{DC72F791-C334-44EC-B229-368E9ECFDB31}" srcOrd="3" destOrd="0" presId="urn:microsoft.com/office/officeart/2005/8/layout/venn2"/>
    <dgm:cxn modelId="{F75D468F-CE42-4F7A-BA77-97D228F03CE1}" type="presParOf" srcId="{DC72F791-C334-44EC-B229-368E9ECFDB31}" destId="{EF81236F-3A69-4C22-88D8-FA03729CA7DF}" srcOrd="0" destOrd="0" presId="urn:microsoft.com/office/officeart/2005/8/layout/venn2"/>
    <dgm:cxn modelId="{811A9ECD-141B-45AE-9A27-476DCBA0BF91}" type="presParOf" srcId="{DC72F791-C334-44EC-B229-368E9ECFDB31}" destId="{1E42A71E-5778-4B83-9988-A76E1EE0B8E0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48CB1-49D7-48C3-8A33-A45D38121CAF}">
      <dsp:nvSpPr>
        <dsp:cNvPr id="0" name=""/>
        <dsp:cNvSpPr/>
      </dsp:nvSpPr>
      <dsp:spPr>
        <a:xfrm>
          <a:off x="407052" y="-40517"/>
          <a:ext cx="8438415" cy="6480720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ysClr val="window" lastClr="FFFFFF"/>
            </a:solidFill>
            <a:latin typeface="Constantia"/>
            <a:ea typeface="+mn-ea"/>
            <a:cs typeface="+mn-cs"/>
          </a:endParaRPr>
        </a:p>
      </dsp:txBody>
      <dsp:txXfrm>
        <a:off x="3792092" y="425880"/>
        <a:ext cx="1668335" cy="687384"/>
      </dsp:txXfrm>
    </dsp:sp>
    <dsp:sp modelId="{8C69D5C8-5EB8-4752-BE72-3487D6FF0CB5}">
      <dsp:nvSpPr>
        <dsp:cNvPr id="0" name=""/>
        <dsp:cNvSpPr/>
      </dsp:nvSpPr>
      <dsp:spPr>
        <a:xfrm>
          <a:off x="1279719" y="42746"/>
          <a:ext cx="6553926" cy="5346645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234075"/>
                <a:satOff val="-9603"/>
                <a:lumOff val="2233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50000"/>
                <a:hueOff val="234075"/>
                <a:satOff val="-9603"/>
                <a:lumOff val="2233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ysClr val="window" lastClr="FFFFFF"/>
            </a:solidFill>
            <a:latin typeface="Constantia"/>
            <a:ea typeface="+mn-ea"/>
            <a:cs typeface="+mn-cs"/>
          </a:endParaRPr>
        </a:p>
      </dsp:txBody>
      <dsp:txXfrm>
        <a:off x="3746834" y="504485"/>
        <a:ext cx="1619697" cy="680516"/>
      </dsp:txXfrm>
    </dsp:sp>
    <dsp:sp modelId="{E18D426E-30E5-4D64-A767-E354DEA435B8}">
      <dsp:nvSpPr>
        <dsp:cNvPr id="0" name=""/>
        <dsp:cNvSpPr/>
      </dsp:nvSpPr>
      <dsp:spPr>
        <a:xfrm>
          <a:off x="2062675" y="0"/>
          <a:ext cx="4960122" cy="3294396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468150"/>
                <a:satOff val="-19206"/>
                <a:lumOff val="4466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50000"/>
                <a:hueOff val="468150"/>
                <a:satOff val="-19206"/>
                <a:lumOff val="4466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ysClr val="window" lastClr="FFFFFF"/>
            </a:solidFill>
            <a:latin typeface="Constantia"/>
            <a:ea typeface="+mn-ea"/>
            <a:cs typeface="+mn-cs"/>
          </a:endParaRPr>
        </a:p>
      </dsp:txBody>
      <dsp:txXfrm>
        <a:off x="3725526" y="355631"/>
        <a:ext cx="1634419" cy="524135"/>
      </dsp:txXfrm>
    </dsp:sp>
    <dsp:sp modelId="{EF81236F-3A69-4C22-88D8-FA03729CA7DF}">
      <dsp:nvSpPr>
        <dsp:cNvPr id="0" name=""/>
        <dsp:cNvSpPr/>
      </dsp:nvSpPr>
      <dsp:spPr>
        <a:xfrm>
          <a:off x="2905901" y="0"/>
          <a:ext cx="3346254" cy="1512107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234075"/>
                <a:satOff val="-9603"/>
                <a:lumOff val="2233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50000"/>
                <a:hueOff val="234075"/>
                <a:satOff val="-9603"/>
                <a:lumOff val="2233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1435100" algn="l"/>
            </a:tabLst>
          </a:pPr>
          <a:endParaRPr lang="ru-RU" sz="1600" b="1" kern="1200" dirty="0">
            <a:solidFill>
              <a:srgbClr val="5A6378">
                <a:lumMod val="75000"/>
              </a:srgbClr>
            </a:solidFill>
            <a:latin typeface="Roboto Condensed"/>
            <a:ea typeface="+mn-ea"/>
            <a:cs typeface="+mn-cs"/>
          </a:endParaRPr>
        </a:p>
      </dsp:txBody>
      <dsp:txXfrm>
        <a:off x="3742464" y="488747"/>
        <a:ext cx="1673127" cy="5346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38BAD6-4C0D-4DC5-BE1D-B0C1715E31EB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77C31-2775-4737-9287-DB340DE02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846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Shape 4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Shape 5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Shape 5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Shape 5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Shape 4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Shape 4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7544483" y="877033"/>
            <a:ext cx="1299300" cy="577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Shape 11"/>
          <p:cNvGrpSpPr/>
          <p:nvPr/>
        </p:nvGrpSpPr>
        <p:grpSpPr>
          <a:xfrm>
            <a:off x="0" y="-9451"/>
            <a:ext cx="8661398" cy="6867451"/>
            <a:chOff x="0" y="-7088"/>
            <a:chExt cx="8661398" cy="5150588"/>
          </a:xfrm>
        </p:grpSpPr>
        <p:sp>
          <p:nvSpPr>
            <p:cNvPr id="12" name="Shape 1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Shape 1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Shape 14"/>
          <p:cNvGrpSpPr/>
          <p:nvPr/>
        </p:nvGrpSpPr>
        <p:grpSpPr>
          <a:xfrm rot="10800000" flipH="1">
            <a:off x="1" y="1454351"/>
            <a:ext cx="8847502" cy="3949300"/>
            <a:chOff x="-8178042" y="-4493254"/>
            <a:chExt cx="19483598" cy="6522736"/>
          </a:xfrm>
        </p:grpSpPr>
        <p:sp>
          <p:nvSpPr>
            <p:cNvPr id="15" name="Shape 15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Shape 17"/>
          <p:cNvGrpSpPr/>
          <p:nvPr/>
        </p:nvGrpSpPr>
        <p:grpSpPr>
          <a:xfrm>
            <a:off x="3677237" y="5704465"/>
            <a:ext cx="5480829" cy="577328"/>
            <a:chOff x="5582265" y="4646738"/>
            <a:chExt cx="5480829" cy="432996"/>
          </a:xfrm>
        </p:grpSpPr>
        <p:sp>
          <p:nvSpPr>
            <p:cNvPr id="18" name="Shape 18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9" name="Shape 19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Shape 20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685800" y="1454333"/>
            <a:ext cx="5367900" cy="39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0389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  <a:prstGeom prst="rect">
            <a:avLst/>
          </a:prstGeo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58466597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5697214" y="3514025"/>
            <a:ext cx="889200" cy="395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Shape 25"/>
          <p:cNvGrpSpPr/>
          <p:nvPr/>
        </p:nvGrpSpPr>
        <p:grpSpPr>
          <a:xfrm>
            <a:off x="0" y="-9451"/>
            <a:ext cx="8661398" cy="6867451"/>
            <a:chOff x="0" y="-7088"/>
            <a:chExt cx="8661398" cy="5150588"/>
          </a:xfrm>
        </p:grpSpPr>
        <p:sp>
          <p:nvSpPr>
            <p:cNvPr id="26" name="Shape 26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Shape 27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Shape 28"/>
          <p:cNvGrpSpPr/>
          <p:nvPr/>
        </p:nvGrpSpPr>
        <p:grpSpPr>
          <a:xfrm rot="10800000" flipH="1">
            <a:off x="-2" y="3899768"/>
            <a:ext cx="6589087" cy="2703024"/>
            <a:chOff x="-9894852" y="-4493254"/>
            <a:chExt cx="21200407" cy="6522740"/>
          </a:xfrm>
        </p:grpSpPr>
        <p:sp>
          <p:nvSpPr>
            <p:cNvPr id="29" name="Shape 29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Shape 30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Shape 31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32" name="Shape 32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3" name="Shape 3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Shape 3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5" name="Shape 3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6" name="Shape 3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Shape 3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" name="Shape 3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463525" y="3828197"/>
            <a:ext cx="40944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463525" y="5300599"/>
            <a:ext cx="4094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9923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7544483" y="877033"/>
            <a:ext cx="1299300" cy="577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44" name="Shape 44"/>
          <p:cNvGrpSpPr/>
          <p:nvPr/>
        </p:nvGrpSpPr>
        <p:grpSpPr>
          <a:xfrm>
            <a:off x="0" y="-9451"/>
            <a:ext cx="8661398" cy="6867451"/>
            <a:chOff x="0" y="-7088"/>
            <a:chExt cx="8661398" cy="5150588"/>
          </a:xfrm>
        </p:grpSpPr>
        <p:sp>
          <p:nvSpPr>
            <p:cNvPr id="45" name="Shape 45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Shape 46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47" name="Shape 47"/>
          <p:cNvGrpSpPr/>
          <p:nvPr/>
        </p:nvGrpSpPr>
        <p:grpSpPr>
          <a:xfrm rot="10800000" flipH="1">
            <a:off x="1" y="1454351"/>
            <a:ext cx="8847502" cy="3949300"/>
            <a:chOff x="-8178042" y="-4493254"/>
            <a:chExt cx="19483598" cy="6522736"/>
          </a:xfrm>
        </p:grpSpPr>
        <p:sp>
          <p:nvSpPr>
            <p:cNvPr id="48" name="Shape 48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9" name="Shape 49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829775" y="1602667"/>
            <a:ext cx="5090700" cy="3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Char char="▰"/>
              <a:defRPr sz="3000" i="1">
                <a:solidFill>
                  <a:srgbClr val="FFFFFF"/>
                </a:solidFill>
              </a:defRPr>
            </a:lvl1pPr>
            <a:lvl2pPr marL="914400" lvl="1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2pPr>
            <a:lvl3pPr marL="1371600" lvl="2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3pPr>
            <a:lvl4pPr marL="1828800" lvl="3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4pPr>
            <a:lvl5pPr marL="2286000" lvl="4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5pPr>
            <a:lvl6pPr marL="2743200" lvl="5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6pPr>
            <a:lvl7pPr marL="3200400" lvl="6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7pPr>
            <a:lvl8pPr marL="3657600" lvl="7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8pPr>
            <a:lvl9pPr marL="4114800" lvl="8" indent="-41910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/>
          <p:nvPr/>
        </p:nvSpPr>
        <p:spPr>
          <a:xfrm>
            <a:off x="286600" y="1352767"/>
            <a:ext cx="6765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7200" b="1" kern="0">
                <a:solidFill>
                  <a:srgbClr val="FF9800"/>
                </a:solidFill>
                <a:cs typeface="Arial"/>
                <a:sym typeface="Arial"/>
              </a:rPr>
              <a:t>“</a:t>
            </a:r>
            <a:endParaRPr sz="7200" b="1" kern="0">
              <a:solidFill>
                <a:srgbClr val="FF9800"/>
              </a:solidFill>
              <a:cs typeface="Arial"/>
              <a:sym typeface="Arial"/>
            </a:endParaRPr>
          </a:p>
        </p:txBody>
      </p:sp>
      <p:grpSp>
        <p:nvGrpSpPr>
          <p:cNvPr id="52" name="Shape 52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53" name="Shape 5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4" name="Shape 5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55" name="Shape 5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" name="Shape 5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7" name="Shape 5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58" name="Shape 5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" name="Shape 5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533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Shape 62"/>
          <p:cNvGrpSpPr/>
          <p:nvPr/>
        </p:nvGrpSpPr>
        <p:grpSpPr>
          <a:xfrm>
            <a:off x="-4" y="54"/>
            <a:ext cx="7072430" cy="1769753"/>
            <a:chOff x="-4" y="40"/>
            <a:chExt cx="7072430" cy="1327315"/>
          </a:xfrm>
        </p:grpSpPr>
        <p:sp>
          <p:nvSpPr>
            <p:cNvPr id="63" name="Shape 6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Shape 6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Shape 6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Shape 6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Shape 6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Shape 6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Shape 6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Shape 70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71" name="Shape 7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2" name="Shape 7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Shape 7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" name="Shape 7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75" name="Shape 7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Shape 7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" name="Shape 7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492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814275" y="1769800"/>
            <a:ext cx="61326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966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Shape 103"/>
          <p:cNvGrpSpPr/>
          <p:nvPr/>
        </p:nvGrpSpPr>
        <p:grpSpPr>
          <a:xfrm>
            <a:off x="-4" y="54"/>
            <a:ext cx="7072430" cy="1769753"/>
            <a:chOff x="-4" y="40"/>
            <a:chExt cx="7072430" cy="1327315"/>
          </a:xfrm>
        </p:grpSpPr>
        <p:sp>
          <p:nvSpPr>
            <p:cNvPr id="104" name="Shape 104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Shape 10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Shape 10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Shape 10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Shape 10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Shape 109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Shape 110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Shape 111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112" name="Shape 112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13" name="Shape 11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Shape 11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5" name="Shape 11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16" name="Shape 11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Shape 11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8" name="Shape 11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870450" y="2060101"/>
            <a:ext cx="22479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2"/>
          </p:nvPr>
        </p:nvSpPr>
        <p:spPr>
          <a:xfrm>
            <a:off x="3233637" y="2060101"/>
            <a:ext cx="22479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body" idx="3"/>
          </p:nvPr>
        </p:nvSpPr>
        <p:spPr>
          <a:xfrm>
            <a:off x="5540650" y="2060101"/>
            <a:ext cx="22479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5768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Shape 125"/>
          <p:cNvGrpSpPr/>
          <p:nvPr/>
        </p:nvGrpSpPr>
        <p:grpSpPr>
          <a:xfrm>
            <a:off x="-4" y="54"/>
            <a:ext cx="7072430" cy="1769753"/>
            <a:chOff x="-4" y="40"/>
            <a:chExt cx="7072430" cy="1327315"/>
          </a:xfrm>
        </p:grpSpPr>
        <p:sp>
          <p:nvSpPr>
            <p:cNvPr id="126" name="Shape 12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Shape 12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Shape 12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Shape 12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Shape 130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Shape 131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Shape 132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Shape 133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134" name="Shape 13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35" name="Shape 13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Shape 13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7" name="Shape 13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38" name="Shape 13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Shape 139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0" name="Shape 14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7486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Shape 144"/>
          <p:cNvGrpSpPr/>
          <p:nvPr/>
        </p:nvGrpSpPr>
        <p:grpSpPr>
          <a:xfrm>
            <a:off x="2466139" y="5963632"/>
            <a:ext cx="6686825" cy="894393"/>
            <a:chOff x="5589288" y="4472723"/>
            <a:chExt cx="6686825" cy="670795"/>
          </a:xfrm>
        </p:grpSpPr>
        <p:sp>
          <p:nvSpPr>
            <p:cNvPr id="145" name="Shape 145"/>
            <p:cNvSpPr/>
            <p:nvPr/>
          </p:nvSpPr>
          <p:spPr>
            <a:xfrm rot="10800000">
              <a:off x="5589288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46" name="Shape 146"/>
            <p:cNvGrpSpPr/>
            <p:nvPr/>
          </p:nvGrpSpPr>
          <p:grpSpPr>
            <a:xfrm flipH="1">
              <a:off x="5748896" y="4472723"/>
              <a:ext cx="6527217" cy="670795"/>
              <a:chOff x="-10101302" y="330075"/>
              <a:chExt cx="16532971" cy="1699506"/>
            </a:xfrm>
          </p:grpSpPr>
          <p:sp>
            <p:nvSpPr>
              <p:cNvPr id="147" name="Shape 147"/>
              <p:cNvSpPr/>
              <p:nvPr/>
            </p:nvSpPr>
            <p:spPr>
              <a:xfrm>
                <a:off x="-10101302" y="330081"/>
                <a:ext cx="148464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8" name="Shape 148"/>
              <p:cNvSpPr/>
              <p:nvPr/>
            </p:nvSpPr>
            <p:spPr>
              <a:xfrm>
                <a:off x="4732169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49" name="Shape 149"/>
            <p:cNvGrpSpPr/>
            <p:nvPr/>
          </p:nvGrpSpPr>
          <p:grpSpPr>
            <a:xfrm flipH="1">
              <a:off x="5592255" y="4646738"/>
              <a:ext cx="6682918" cy="304563"/>
              <a:chOff x="-30922586" y="330075"/>
              <a:chExt cx="37293070" cy="1699569"/>
            </a:xfrm>
          </p:grpSpPr>
          <p:sp>
            <p:nvSpPr>
              <p:cNvPr id="150" name="Shape 150"/>
              <p:cNvSpPr/>
              <p:nvPr/>
            </p:nvSpPr>
            <p:spPr>
              <a:xfrm>
                <a:off x="-30922586" y="330144"/>
                <a:ext cx="355881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1" name="Shape 151"/>
              <p:cNvSpPr/>
              <p:nvPr/>
            </p:nvSpPr>
            <p:spPr>
              <a:xfrm>
                <a:off x="4670984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2682800" y="6182000"/>
            <a:ext cx="6004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</a:lstStyle>
          <a:p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  <p:grpSp>
        <p:nvGrpSpPr>
          <p:cNvPr id="154" name="Shape 154"/>
          <p:cNvGrpSpPr/>
          <p:nvPr/>
        </p:nvGrpSpPr>
        <p:grpSpPr>
          <a:xfrm rot="10800000">
            <a:off x="-8" y="-2"/>
            <a:ext cx="2202830" cy="894393"/>
            <a:chOff x="5575242" y="4472723"/>
            <a:chExt cx="2202830" cy="670795"/>
          </a:xfrm>
        </p:grpSpPr>
        <p:sp>
          <p:nvSpPr>
            <p:cNvPr id="155" name="Shape 15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56" name="Shape 15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57" name="Shape 15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8" name="Shape 15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59" name="Shape 15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0" name="Shape 16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1" name="Shape 161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68502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  <p:grpSp>
        <p:nvGrpSpPr>
          <p:cNvPr id="164" name="Shape 164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165" name="Shape 16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66" name="Shape 16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7" name="Shape 16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8" name="Shape 16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9" name="Shape 16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0" name="Shape 17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1" name="Shape 171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2" name="Shape 172"/>
          <p:cNvGrpSpPr/>
          <p:nvPr/>
        </p:nvGrpSpPr>
        <p:grpSpPr>
          <a:xfrm rot="10800000">
            <a:off x="-8" y="-2"/>
            <a:ext cx="2202830" cy="894393"/>
            <a:chOff x="5575242" y="4472723"/>
            <a:chExt cx="2202830" cy="670795"/>
          </a:xfrm>
        </p:grpSpPr>
        <p:sp>
          <p:nvSpPr>
            <p:cNvPr id="173" name="Shape 17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74" name="Shape 17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5" name="Shape 17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6" name="Shape 17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77" name="Shape 17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8" name="Shape 17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9" name="Shape 17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93794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Shape 82"/>
          <p:cNvGrpSpPr/>
          <p:nvPr/>
        </p:nvGrpSpPr>
        <p:grpSpPr>
          <a:xfrm>
            <a:off x="-4" y="54"/>
            <a:ext cx="7072430" cy="1769753"/>
            <a:chOff x="-4" y="40"/>
            <a:chExt cx="7072430" cy="1327315"/>
          </a:xfrm>
        </p:grpSpPr>
        <p:sp>
          <p:nvSpPr>
            <p:cNvPr id="83" name="Shape 8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Shape 8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Shape 8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Shape 8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Shape 8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Shape 8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Shape 8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Shape 90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91" name="Shape 9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Shape 9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Shape 9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Shape 9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Shape 9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Shape 9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Shape 9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814275" y="2050651"/>
            <a:ext cx="33783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2"/>
          </p:nvPr>
        </p:nvSpPr>
        <p:spPr>
          <a:xfrm>
            <a:off x="4396123" y="2050651"/>
            <a:ext cx="33783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8860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14275" y="1769800"/>
            <a:ext cx="6132600" cy="41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10449449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ctrTitle"/>
          </p:nvPr>
        </p:nvSpPr>
        <p:spPr>
          <a:xfrm>
            <a:off x="539552" y="1412776"/>
            <a:ext cx="6406480" cy="39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3200" dirty="0"/>
              <a:t>О ДЕЯТЕЛЬНОСТИ </a:t>
            </a:r>
            <a:br>
              <a:rPr lang="ru-RU" sz="3200" dirty="0"/>
            </a:br>
            <a:r>
              <a:rPr lang="ru-RU" sz="3200" dirty="0"/>
              <a:t>МЕТОДИЧЕСКОЙ СЛУЖБЫ </a:t>
            </a:r>
            <a:br>
              <a:rPr lang="ru-RU" sz="3200" dirty="0"/>
            </a:br>
            <a:r>
              <a:rPr lang="ru-RU" sz="3200" dirty="0"/>
              <a:t>НУРЛАТСКОГО МУНИЦИПАЛЬНОГО РАЙОНА РЕСПУБЛИКИ </a:t>
            </a:r>
            <a:r>
              <a:rPr lang="ru-RU" sz="3200" dirty="0" smtClean="0"/>
              <a:t>ТАТАРСТАН</a:t>
            </a:r>
            <a:br>
              <a:rPr lang="ru-RU" sz="3200" dirty="0" smtClean="0"/>
            </a:br>
            <a:r>
              <a:rPr lang="ru-RU" sz="3200" dirty="0" smtClean="0"/>
              <a:t>в 2017/18 учебном году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40215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380312" y="6093296"/>
            <a:ext cx="7992888" cy="710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dirty="0">
                <a:latin typeface="Times New Roman"/>
                <a:ea typeface="Times New Roman"/>
                <a:cs typeface="Times New Roman"/>
              </a:rPr>
            </a:br>
            <a:endParaRPr lang="ru-RU" dirty="0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321351"/>
              </p:ext>
            </p:extLst>
          </p:nvPr>
        </p:nvGraphicFramePr>
        <p:xfrm>
          <a:off x="214282" y="714356"/>
          <a:ext cx="8643998" cy="5600834"/>
        </p:xfrm>
        <a:graphic>
          <a:graphicData uri="http://schemas.openxmlformats.org/drawingml/2006/table">
            <a:tbl>
              <a:tblPr/>
              <a:tblGrid>
                <a:gridCol w="426737"/>
                <a:gridCol w="2307309"/>
                <a:gridCol w="2213173"/>
                <a:gridCol w="3696779"/>
              </a:tblGrid>
              <a:tr h="61890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spc="-15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spc="-15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720"/>
                        </a:spcAft>
                      </a:pPr>
                      <a:r>
                        <a:rPr lang="ru-RU" sz="1100" b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МАДОУ «Детский сад №1 «Родничок» </a:t>
                      </a:r>
                      <a:r>
                        <a:rPr lang="ru-RU" sz="1100" b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общеразвивающего</a:t>
                      </a:r>
                      <a:r>
                        <a:rPr lang="ru-RU" sz="1100" b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вида" 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  <a:tabLst>
                          <a:tab pos="4457700" algn="l"/>
                        </a:tabLs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Кореева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Галина Александровна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20"/>
                        </a:spcAft>
                        <a:tabLst>
                          <a:tab pos="4457700" algn="l"/>
                        </a:tabLs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Проектирование и организация непосредственно образовательной деятельности посредством использования новых УМК/ воспитатели ДОО</a:t>
                      </a: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90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spc="-15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spc="-15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720"/>
                        </a:spcAft>
                      </a:pPr>
                      <a:r>
                        <a:rPr lang="ru-RU" sz="1100" b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МАДОУ «Детский сад №5 «</a:t>
                      </a:r>
                      <a:r>
                        <a:rPr lang="ru-RU" sz="1100" b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Камыр-Батыр</a:t>
                      </a:r>
                      <a:r>
                        <a:rPr lang="ru-RU" sz="1100" b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 </a:t>
                      </a:r>
                      <a:r>
                        <a:rPr lang="ru-RU" sz="1100" b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общеразвивающего</a:t>
                      </a:r>
                      <a:r>
                        <a:rPr lang="ru-RU" sz="1100" b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вида" 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  <a:tabLst>
                          <a:tab pos="4457700" algn="l"/>
                        </a:tabLs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Марданшина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Венера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Шакировна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20"/>
                        </a:spcAft>
                        <a:tabLst>
                          <a:tab pos="4457700" algn="l"/>
                        </a:tabLs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Проектирование и организация непосредственно образовательной деятельности посредством использования новых УМК/ воспитатели ДОО</a:t>
                      </a: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77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spc="-15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spc="-15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720"/>
                        </a:spcAft>
                      </a:pPr>
                      <a:r>
                        <a:rPr lang="ru-RU" sz="11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МБДОУ  «Детский сад № 2 «Белочка» </a:t>
                      </a:r>
                      <a:endParaRPr lang="ru-RU" sz="11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  <a:tabLst>
                          <a:tab pos="4457700" algn="l"/>
                        </a:tabLs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Сагирова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Венера 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Ханифовна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20"/>
                        </a:spcAft>
                        <a:tabLst>
                          <a:tab pos="4457700" algn="l"/>
                        </a:tabLs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Реализация основных направлений деятельности педагогов/воспитателей ДОО в соответствии с ФГОС дошкольного  образования/ воспитатели ДОО</a:t>
                      </a: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40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spc="-15" dirty="0" smtClean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spc="-15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720"/>
                        </a:spcAft>
                      </a:pPr>
                      <a:r>
                        <a:rPr lang="ru-RU" sz="11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МАДОУ «Детский сад № 8 «Теремок» общеразвивающего вида» </a:t>
                      </a:r>
                      <a:endParaRPr lang="ru-RU" sz="11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  <a:tabLst>
                          <a:tab pos="4457700" algn="l"/>
                        </a:tabLs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Абдурахманова  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ГузальРамизовна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08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Современные подходы к организации взаимодействия дошкольной организации и семьи в условиях введения ФГОС дошкольного образования/ воспитатели ДОО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spc="-15" dirty="0" smtClean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spc="-15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720"/>
                        </a:spcAft>
                      </a:pPr>
                      <a:r>
                        <a:rPr lang="ru-RU" sz="11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МАДОУ «Детский сад №14 «Сказка» общеразвивающего вида" </a:t>
                      </a:r>
                      <a:endParaRPr lang="ru-RU" sz="11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  <a:tabLst>
                          <a:tab pos="4457700" algn="l"/>
                        </a:tabLs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Якупова Файруза Накиповна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46380" algn="just">
                        <a:spcBef>
                          <a:spcPts val="500"/>
                        </a:spcBef>
                        <a:spcAft>
                          <a:spcPts val="720"/>
                        </a:spcAft>
                        <a:tabLst>
                          <a:tab pos="4457700" algn="l"/>
                        </a:tabLs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100" spc="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-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100" spc="-1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100" spc="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1100" spc="-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</a:t>
                      </a:r>
                      <a:r>
                        <a:rPr lang="ru-RU" sz="1100" spc="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ек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</a:t>
                      </a:r>
                      <a:r>
                        <a:rPr lang="ru-RU" sz="1100" spc="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 образовательного 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1100" spc="-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</a:t>
                      </a:r>
                      <a:r>
                        <a:rPr lang="ru-RU" sz="1100" spc="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есс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 в </a:t>
                      </a:r>
                      <a:r>
                        <a:rPr lang="ru-RU" sz="1100" spc="-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</a:t>
                      </a:r>
                      <a:r>
                        <a:rPr lang="ru-RU" sz="1100" spc="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ях </a:t>
                      </a:r>
                      <a:r>
                        <a:rPr lang="ru-RU" sz="1100" spc="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вв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</a:t>
                      </a:r>
                      <a:r>
                        <a:rPr lang="ru-RU" sz="1100" spc="-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 </a:t>
                      </a:r>
                      <a:r>
                        <a:rPr lang="ru-RU" sz="1100" spc="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ГОС </a:t>
                      </a:r>
                      <a:r>
                        <a:rPr lang="ru-RU" sz="1100" spc="-1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</a:t>
                      </a:r>
                      <a:r>
                        <a:rPr lang="ru-RU" sz="1100" spc="25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1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</a:t>
                      </a:r>
                      <a:r>
                        <a:rPr lang="ru-RU" sz="1100" spc="-3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</a:t>
                      </a:r>
                      <a:r>
                        <a:rPr lang="ru-RU" sz="1100" spc="25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</a:t>
                      </a:r>
                      <a:r>
                        <a:rPr lang="ru-RU" sz="1100" spc="5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ь</a:t>
                      </a:r>
                      <a:r>
                        <a:rPr lang="ru-RU" sz="1100" spc="-15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-1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25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-1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</a:t>
                      </a:r>
                      <a:r>
                        <a:rPr lang="ru-RU" sz="1100" spc="-5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1100" spc="-15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</a:t>
                      </a:r>
                      <a:r>
                        <a:rPr lang="ru-RU" sz="1100" spc="25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1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  <a:r>
                        <a:rPr lang="ru-RU" sz="1100" spc="-5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1100" spc="-15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100" spc="5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 руководители ДОО</a:t>
                      </a: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90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spc="-15" dirty="0" smtClean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spc="-15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720"/>
                        </a:spcAft>
                      </a:pPr>
                      <a:r>
                        <a:rPr lang="ru-RU" sz="11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МБДОУ "Детский сад №15 "Алсу" </a:t>
                      </a:r>
                      <a:endParaRPr lang="ru-RU" sz="11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  <a:tabLst>
                          <a:tab pos="4457700" algn="l"/>
                        </a:tabLs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Апзяппарова Фарида Харисовна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20"/>
                        </a:spcAft>
                        <a:tabLst>
                          <a:tab pos="4457700" algn="l"/>
                        </a:tabLs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Проектирование и организация непосредственно образовательной деятельности посредством использования новых УМК/ воспитатели ДОО</a:t>
                      </a: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90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spc="-15" dirty="0" smtClean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spc="-15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720"/>
                        </a:spcAft>
                      </a:pPr>
                      <a:r>
                        <a:rPr lang="ru-RU" sz="11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МБДОУ «Центр развития ребенка - детский сад" г. Нурлат Республики Татарстан</a:t>
                      </a:r>
                      <a:endParaRPr lang="ru-RU" sz="11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  <a:tabLst>
                          <a:tab pos="4457700" algn="l"/>
                        </a:tabLs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Панина Гульнара Салиховна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20"/>
                        </a:spcAft>
                        <a:tabLst>
                          <a:tab pos="4457700" algn="l"/>
                        </a:tabLst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100" spc="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-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100" spc="-1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100" spc="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1100" spc="-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</a:t>
                      </a:r>
                      <a:r>
                        <a:rPr lang="ru-RU" sz="1100" spc="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ек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</a:t>
                      </a:r>
                      <a:r>
                        <a:rPr lang="ru-RU" sz="1100" spc="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 образовательного </a:t>
                      </a:r>
                      <a:r>
                        <a:rPr lang="ru-RU" sz="1100" spc="5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1100" spc="-25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</a:t>
                      </a:r>
                      <a:r>
                        <a:rPr lang="ru-RU" sz="1100" spc="25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5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</a:t>
                      </a:r>
                      <a:r>
                        <a:rPr lang="ru-RU" sz="1100" spc="-5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есс</a:t>
                      </a:r>
                      <a:r>
                        <a:rPr lang="ru-RU" sz="11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spc="-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</a:t>
                      </a:r>
                      <a:r>
                        <a:rPr lang="ru-RU" sz="1100" spc="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ях </a:t>
                      </a:r>
                      <a:r>
                        <a:rPr lang="ru-RU" sz="1100" spc="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вв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</a:t>
                      </a:r>
                      <a:r>
                        <a:rPr lang="ru-RU" sz="1100" spc="-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 </a:t>
                      </a:r>
                      <a:r>
                        <a:rPr lang="ru-RU" sz="1100" spc="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ГОС </a:t>
                      </a:r>
                      <a:r>
                        <a:rPr lang="ru-RU" sz="1100" spc="-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</a:t>
                      </a:r>
                      <a:r>
                        <a:rPr lang="ru-RU" sz="1100" spc="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</a:t>
                      </a:r>
                      <a:r>
                        <a:rPr lang="ru-RU" sz="1100" spc="-3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</a:t>
                      </a:r>
                      <a:r>
                        <a:rPr lang="ru-RU" sz="1100" spc="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ь</a:t>
                      </a:r>
                      <a:r>
                        <a:rPr lang="ru-RU" sz="1100" spc="-1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-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 </a:t>
                      </a:r>
                      <a:r>
                        <a:rPr lang="ru-RU" sz="1100" spc="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-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1100" spc="-1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</a:t>
                      </a:r>
                      <a:r>
                        <a:rPr lang="ru-RU" sz="1100" spc="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100" spc="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  <a:r>
                        <a:rPr lang="ru-RU" sz="1100" spc="-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1100" spc="-1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100" spc="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я/ руководители ДОО</a:t>
                      </a: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30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spc="-15" dirty="0" smtClean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spc="-15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720"/>
                        </a:spcAft>
                      </a:pPr>
                      <a:r>
                        <a:rPr lang="ru-RU" sz="11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МБДОУ«Детский сад №9 «Елочка» </a:t>
                      </a:r>
                      <a:endParaRPr lang="ru-RU" sz="11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  <a:tabLst>
                          <a:tab pos="4457700" algn="l"/>
                        </a:tabLs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АглямиеваГольсиярШайдулловна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08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Современные подходы к организации взаимодействия дошкольной организации и семьи в условиях введения ФГОС дошкольного образования/ воспитатели ДОО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508443"/>
          </a:xfrm>
          <a:prstGeom prst="rect">
            <a:avLst/>
          </a:prstGeom>
          <a:solidFill>
            <a:srgbClr val="F6F6F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9204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577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Перечень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стажировочных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площадок в </a:t>
            </a:r>
            <a:r>
              <a:rPr lang="ru-RU" sz="1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урлатском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муниципальном районе   для  повышения квалификации   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577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педагогических и руководящих работников образования Республики Татарстан в 2016 году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77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sp>
        <p:nvSpPr>
          <p:cNvPr id="4" name="Shape 314"/>
          <p:cNvSpPr txBox="1">
            <a:spLocks/>
          </p:cNvSpPr>
          <p:nvPr/>
        </p:nvSpPr>
        <p:spPr>
          <a:xfrm>
            <a:off x="1403648" y="108021"/>
            <a:ext cx="8208912" cy="1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/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Методические</a:t>
            </a:r>
          </a:p>
          <a:p>
            <a:pPr algn="ctr"/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разработки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0990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ctrTitle"/>
          </p:nvPr>
        </p:nvSpPr>
        <p:spPr>
          <a:xfrm>
            <a:off x="0" y="4653136"/>
            <a:ext cx="6611257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2200" dirty="0"/>
              <a:t>«Создание развивающей предметно-пространственной среды в дошкольных образовательных организациях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err="1" smtClean="0"/>
              <a:t>Нурлатского</a:t>
            </a:r>
            <a:r>
              <a:rPr lang="ru-RU" sz="2200" dirty="0" smtClean="0"/>
              <a:t> </a:t>
            </a:r>
            <a:r>
              <a:rPr lang="ru-RU" sz="2200" dirty="0"/>
              <a:t>муниципального района     Республики Татарстан в условиях реализации ФГОС ДО»</a:t>
            </a:r>
          </a:p>
        </p:txBody>
      </p:sp>
      <p:sp>
        <p:nvSpPr>
          <p:cNvPr id="223" name="Shape 223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  <p:sp>
        <p:nvSpPr>
          <p:cNvPr id="224" name="Shape 224"/>
          <p:cNvSpPr txBox="1"/>
          <p:nvPr/>
        </p:nvSpPr>
        <p:spPr>
          <a:xfrm>
            <a:off x="251520" y="428604"/>
            <a:ext cx="7392314" cy="2501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6000" b="1" dirty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Муниципальный проект </a:t>
            </a:r>
            <a:endParaRPr sz="120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164033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492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800" dirty="0"/>
              <a:t>Результаты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реализации </a:t>
            </a:r>
            <a:r>
              <a:rPr lang="ru-RU" sz="2800" dirty="0"/>
              <a:t>проекта:</a:t>
            </a:r>
          </a:p>
        </p:txBody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251520" y="1916832"/>
            <a:ext cx="8568951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2100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Педагогами изучены новые подходы в организации </a:t>
            </a:r>
            <a:r>
              <a:rPr lang="ru-RU" sz="2100" dirty="0">
                <a:solidFill>
                  <a:srgbClr val="002060"/>
                </a:solidFill>
              </a:rPr>
              <a:t>развивающей предметно - пространственной среды</a:t>
            </a:r>
            <a:r>
              <a:rPr lang="ru-RU" sz="2100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, обеспечивающей полноценное развитие дошкольников</a:t>
            </a:r>
            <a:r>
              <a:rPr lang="ru-RU" sz="21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;</a:t>
            </a:r>
          </a:p>
          <a:p>
            <a:pPr marL="7620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sz="1050" dirty="0">
              <a:solidFill>
                <a:srgbClr val="002060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21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Организована </a:t>
            </a:r>
            <a:r>
              <a:rPr lang="ru-RU" sz="2100" dirty="0">
                <a:solidFill>
                  <a:srgbClr val="002060"/>
                </a:solidFill>
              </a:rPr>
              <a:t>развивающая предметно - пространственная среда </a:t>
            </a:r>
            <a:r>
              <a:rPr lang="ru-RU" sz="2100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согласно требованиям ФГОС ДО, которая способствует полноценному развитию детей с учетом их возрастных потребностей и интересов</a:t>
            </a:r>
            <a:r>
              <a:rPr lang="ru-RU" sz="21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;</a:t>
            </a:r>
          </a:p>
          <a:p>
            <a:pPr marL="7620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sz="1050" dirty="0">
              <a:solidFill>
                <a:srgbClr val="002060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21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Вовлечены родители в создание </a:t>
            </a:r>
            <a:r>
              <a:rPr lang="ru-RU" sz="2100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комфортной </a:t>
            </a:r>
            <a:r>
              <a:rPr lang="ru-RU" sz="2100" dirty="0">
                <a:solidFill>
                  <a:srgbClr val="002060"/>
                </a:solidFill>
              </a:rPr>
              <a:t>развивающей предметно - пространственной среды </a:t>
            </a:r>
            <a:r>
              <a:rPr lang="ru-RU" sz="2100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в </a:t>
            </a:r>
            <a:r>
              <a:rPr lang="ru-RU" sz="21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ДОУ.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ru-RU" sz="1050" dirty="0">
              <a:solidFill>
                <a:srgbClr val="002060"/>
              </a:solidFill>
              <a:ea typeface="Times New Roman" pitchFamily="18" charset="0"/>
              <a:cs typeface="Arial" pitchFamily="34" charset="0"/>
            </a:endParaRPr>
          </a:p>
          <a:p>
            <a:pPr marL="7620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sz="2200" dirty="0">
                <a:highlight>
                  <a:srgbClr val="C7D3E6"/>
                </a:highlight>
              </a:rPr>
              <a:t>Итог: смотр-конкурс </a:t>
            </a:r>
            <a:r>
              <a:rPr lang="ru-RU" sz="2200" dirty="0" smtClean="0">
                <a:highlight>
                  <a:srgbClr val="C7D3E6"/>
                </a:highlight>
              </a:rPr>
              <a:t>«</a:t>
            </a:r>
            <a:r>
              <a:rPr lang="ru-RU" sz="2200" dirty="0">
                <a:highlight>
                  <a:srgbClr val="C7D3E6"/>
                </a:highlight>
              </a:rPr>
              <a:t>Лучшая организация </a:t>
            </a:r>
            <a:endParaRPr lang="ru-RU" sz="2200" dirty="0" smtClean="0">
              <a:highlight>
                <a:srgbClr val="C7D3E6"/>
              </a:highlight>
            </a:endParaRPr>
          </a:p>
          <a:p>
            <a:pPr marL="7620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sz="2200" dirty="0" smtClean="0">
                <a:highlight>
                  <a:srgbClr val="C7D3E6"/>
                </a:highlight>
              </a:rPr>
              <a:t>предметно-развивающей среды </a:t>
            </a:r>
            <a:r>
              <a:rPr lang="ru-RU" sz="2200" dirty="0">
                <a:highlight>
                  <a:srgbClr val="C7D3E6"/>
                </a:highlight>
              </a:rPr>
              <a:t>в ДОУ»</a:t>
            </a:r>
          </a:p>
        </p:txBody>
      </p:sp>
      <p:sp>
        <p:nvSpPr>
          <p:cNvPr id="238" name="Shape 238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grpSp>
        <p:nvGrpSpPr>
          <p:cNvPr id="19" name="Shape 628"/>
          <p:cNvGrpSpPr/>
          <p:nvPr/>
        </p:nvGrpSpPr>
        <p:grpSpPr>
          <a:xfrm>
            <a:off x="251520" y="836712"/>
            <a:ext cx="321956" cy="325630"/>
            <a:chOff x="5290150" y="1636700"/>
            <a:chExt cx="425025" cy="429875"/>
          </a:xfrm>
        </p:grpSpPr>
        <p:sp>
          <p:nvSpPr>
            <p:cNvPr id="20" name="Shape 629"/>
            <p:cNvSpPr/>
            <p:nvPr/>
          </p:nvSpPr>
          <p:spPr>
            <a:xfrm>
              <a:off x="5396700" y="1939925"/>
              <a:ext cx="211900" cy="126650"/>
            </a:xfrm>
            <a:custGeom>
              <a:avLst/>
              <a:gdLst/>
              <a:ahLst/>
              <a:cxnLst/>
              <a:rect l="0" t="0" r="0" b="0"/>
              <a:pathLst>
                <a:path w="8476" h="5066" fill="none" extrusionOk="0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630"/>
            <p:cNvSpPr/>
            <p:nvPr/>
          </p:nvSpPr>
          <p:spPr>
            <a:xfrm>
              <a:off x="5290150" y="1636700"/>
              <a:ext cx="425025" cy="294100"/>
            </a:xfrm>
            <a:custGeom>
              <a:avLst/>
              <a:gdLst/>
              <a:ahLst/>
              <a:cxnLst/>
              <a:rect l="0" t="0" r="0" b="0"/>
              <a:pathLst>
                <a:path w="17001" h="11764" fill="none" extrusionOk="0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86558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492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800" dirty="0"/>
              <a:t>Перспектива проекта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на </a:t>
            </a:r>
            <a:r>
              <a:rPr lang="ru-RU" sz="2800" dirty="0"/>
              <a:t>2018/2019 учебный год</a:t>
            </a:r>
          </a:p>
        </p:txBody>
      </p:sp>
      <p:sp>
        <p:nvSpPr>
          <p:cNvPr id="238" name="Shape 238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  <p:grpSp>
        <p:nvGrpSpPr>
          <p:cNvPr id="3" name="Группа 2"/>
          <p:cNvGrpSpPr/>
          <p:nvPr/>
        </p:nvGrpSpPr>
        <p:grpSpPr>
          <a:xfrm>
            <a:off x="0" y="1934811"/>
            <a:ext cx="8980005" cy="4088667"/>
            <a:chOff x="-361823" y="1157015"/>
            <a:chExt cx="9935215" cy="4739337"/>
          </a:xfrm>
        </p:grpSpPr>
        <p:sp>
          <p:nvSpPr>
            <p:cNvPr id="5" name="Овал 4"/>
            <p:cNvSpPr/>
            <p:nvPr/>
          </p:nvSpPr>
          <p:spPr>
            <a:xfrm>
              <a:off x="3734975" y="2663326"/>
              <a:ext cx="1602040" cy="1602237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6" name="Полилиния 5"/>
            <p:cNvSpPr/>
            <p:nvPr/>
          </p:nvSpPr>
          <p:spPr>
            <a:xfrm>
              <a:off x="-26319" y="2199741"/>
              <a:ext cx="3268069" cy="982365"/>
            </a:xfrm>
            <a:custGeom>
              <a:avLst/>
              <a:gdLst>
                <a:gd name="connsiteX0" fmla="*/ 0 w 1835671"/>
                <a:gd name="connsiteY0" fmla="*/ 0 h 982365"/>
                <a:gd name="connsiteX1" fmla="*/ 1835671 w 1835671"/>
                <a:gd name="connsiteY1" fmla="*/ 0 h 982365"/>
                <a:gd name="connsiteX2" fmla="*/ 1835671 w 1835671"/>
                <a:gd name="connsiteY2" fmla="*/ 982365 h 982365"/>
                <a:gd name="connsiteX3" fmla="*/ 0 w 1835671"/>
                <a:gd name="connsiteY3" fmla="*/ 982365 h 982365"/>
                <a:gd name="connsiteX4" fmla="*/ 0 w 1835671"/>
                <a:gd name="connsiteY4" fmla="*/ 0 h 982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5671" h="982365">
                  <a:moveTo>
                    <a:pt x="0" y="0"/>
                  </a:moveTo>
                  <a:lnTo>
                    <a:pt x="1835671" y="0"/>
                  </a:lnTo>
                  <a:lnTo>
                    <a:pt x="1835671" y="982365"/>
                  </a:lnTo>
                  <a:lnTo>
                    <a:pt x="0" y="98236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7.Описание опыта построения </a:t>
              </a:r>
              <a:r>
                <a:rPr lang="ru-RU" sz="1600" dirty="0" smtClean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РППС в </a:t>
              </a:r>
              <a:r>
                <a:rPr lang="ru-RU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ДОУ</a:t>
              </a:r>
            </a:p>
          </p:txBody>
        </p:sp>
        <p:sp>
          <p:nvSpPr>
            <p:cNvPr id="7" name="Овал 6"/>
            <p:cNvSpPr/>
            <p:nvPr/>
          </p:nvSpPr>
          <p:spPr>
            <a:xfrm>
              <a:off x="4204907" y="2889270"/>
              <a:ext cx="1602040" cy="1602237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8" name="Полилиния 7"/>
            <p:cNvSpPr/>
            <p:nvPr/>
          </p:nvSpPr>
          <p:spPr>
            <a:xfrm>
              <a:off x="-361823" y="3658186"/>
              <a:ext cx="3292340" cy="1080601"/>
            </a:xfrm>
            <a:custGeom>
              <a:avLst/>
              <a:gdLst>
                <a:gd name="connsiteX0" fmla="*/ 0 w 1735544"/>
                <a:gd name="connsiteY0" fmla="*/ 0 h 1080601"/>
                <a:gd name="connsiteX1" fmla="*/ 1735544 w 1735544"/>
                <a:gd name="connsiteY1" fmla="*/ 0 h 1080601"/>
                <a:gd name="connsiteX2" fmla="*/ 1735544 w 1735544"/>
                <a:gd name="connsiteY2" fmla="*/ 1080601 h 1080601"/>
                <a:gd name="connsiteX3" fmla="*/ 0 w 1735544"/>
                <a:gd name="connsiteY3" fmla="*/ 1080601 h 1080601"/>
                <a:gd name="connsiteX4" fmla="*/ 0 w 1735544"/>
                <a:gd name="connsiteY4" fmla="*/ 0 h 108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544" h="1080601">
                  <a:moveTo>
                    <a:pt x="0" y="0"/>
                  </a:moveTo>
                  <a:lnTo>
                    <a:pt x="1735544" y="0"/>
                  </a:lnTo>
                  <a:lnTo>
                    <a:pt x="1735544" y="1080601"/>
                  </a:lnTo>
                  <a:lnTo>
                    <a:pt x="0" y="1080601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 smtClean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6.Составление </a:t>
              </a:r>
              <a:r>
                <a:rPr lang="ru-RU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картотеки методической литературы и пособий по созданию РППС </a:t>
              </a:r>
              <a:r>
                <a:rPr lang="ru-RU" sz="1600" dirty="0" smtClean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                   в </a:t>
              </a:r>
              <a:r>
                <a:rPr lang="ru-RU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ДОУ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dirty="0">
                <a:solidFill>
                  <a:srgbClr val="002060"/>
                </a:solidFill>
                <a:latin typeface="Roboto Condensed Light"/>
                <a:ea typeface="Times New Roman" pitchFamily="18" charset="0"/>
                <a:cs typeface="Arial" pitchFamily="34" charset="0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4320388" y="3397644"/>
              <a:ext cx="1602040" cy="1602237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2" name="Полилиния 21"/>
            <p:cNvSpPr/>
            <p:nvPr/>
          </p:nvSpPr>
          <p:spPr>
            <a:xfrm>
              <a:off x="-265345" y="4742075"/>
              <a:ext cx="3739988" cy="1154277"/>
            </a:xfrm>
            <a:custGeom>
              <a:avLst/>
              <a:gdLst>
                <a:gd name="connsiteX0" fmla="*/ 0 w 1702168"/>
                <a:gd name="connsiteY0" fmla="*/ 0 h 1154278"/>
                <a:gd name="connsiteX1" fmla="*/ 1702168 w 1702168"/>
                <a:gd name="connsiteY1" fmla="*/ 0 h 1154278"/>
                <a:gd name="connsiteX2" fmla="*/ 1702168 w 1702168"/>
                <a:gd name="connsiteY2" fmla="*/ 1154278 h 1154278"/>
                <a:gd name="connsiteX3" fmla="*/ 0 w 1702168"/>
                <a:gd name="connsiteY3" fmla="*/ 1154278 h 1154278"/>
                <a:gd name="connsiteX4" fmla="*/ 0 w 1702168"/>
                <a:gd name="connsiteY4" fmla="*/ 0 h 115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168" h="1154278">
                  <a:moveTo>
                    <a:pt x="0" y="0"/>
                  </a:moveTo>
                  <a:lnTo>
                    <a:pt x="1702168" y="0"/>
                  </a:lnTo>
                  <a:lnTo>
                    <a:pt x="1702168" y="1154278"/>
                  </a:lnTo>
                  <a:lnTo>
                    <a:pt x="0" y="115427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5. Участие родителей в организации </a:t>
              </a:r>
              <a:r>
                <a:rPr lang="ru-RU" sz="1600" dirty="0" smtClean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РППС группы. Участие </a:t>
              </a:r>
              <a:r>
                <a:rPr lang="ru-RU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воспитанников в </a:t>
              </a:r>
              <a:r>
                <a:rPr lang="ru-RU" sz="1600" dirty="0" smtClean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организации </a:t>
              </a:r>
              <a:r>
                <a:rPr lang="ru-RU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РППС</a:t>
              </a:r>
            </a:p>
          </p:txBody>
        </p:sp>
        <p:sp>
          <p:nvSpPr>
            <p:cNvPr id="23" name="Овал 22"/>
            <p:cNvSpPr/>
            <p:nvPr/>
          </p:nvSpPr>
          <p:spPr>
            <a:xfrm>
              <a:off x="3995307" y="3805325"/>
              <a:ext cx="1602040" cy="1602237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4" name="Полилиния 23"/>
            <p:cNvSpPr/>
            <p:nvPr/>
          </p:nvSpPr>
          <p:spPr>
            <a:xfrm>
              <a:off x="5640780" y="4742075"/>
              <a:ext cx="3932612" cy="1056043"/>
            </a:xfrm>
            <a:custGeom>
              <a:avLst/>
              <a:gdLst>
                <a:gd name="connsiteX0" fmla="*/ 0 w 1835671"/>
                <a:gd name="connsiteY0" fmla="*/ 0 h 1056042"/>
                <a:gd name="connsiteX1" fmla="*/ 1835671 w 1835671"/>
                <a:gd name="connsiteY1" fmla="*/ 0 h 1056042"/>
                <a:gd name="connsiteX2" fmla="*/ 1835671 w 1835671"/>
                <a:gd name="connsiteY2" fmla="*/ 1056042 h 1056042"/>
                <a:gd name="connsiteX3" fmla="*/ 0 w 1835671"/>
                <a:gd name="connsiteY3" fmla="*/ 1056042 h 1056042"/>
                <a:gd name="connsiteX4" fmla="*/ 0 w 1835671"/>
                <a:gd name="connsiteY4" fmla="*/ 0 h 1056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5671" h="1056042">
                  <a:moveTo>
                    <a:pt x="0" y="0"/>
                  </a:moveTo>
                  <a:lnTo>
                    <a:pt x="1835671" y="0"/>
                  </a:lnTo>
                  <a:lnTo>
                    <a:pt x="1835671" y="1056042"/>
                  </a:lnTo>
                  <a:lnTo>
                    <a:pt x="0" y="105604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4.Районный конкурс на лучшую методическую разработку  по РППС</a:t>
              </a:r>
            </a:p>
          </p:txBody>
        </p:sp>
        <p:sp>
          <p:nvSpPr>
            <p:cNvPr id="25" name="Овал 24"/>
            <p:cNvSpPr/>
            <p:nvPr/>
          </p:nvSpPr>
          <p:spPr>
            <a:xfrm>
              <a:off x="3474643" y="3805325"/>
              <a:ext cx="1602040" cy="1602237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6" name="Полилиния 25"/>
            <p:cNvSpPr/>
            <p:nvPr/>
          </p:nvSpPr>
          <p:spPr>
            <a:xfrm>
              <a:off x="6044626" y="3435466"/>
              <a:ext cx="3272595" cy="1056041"/>
            </a:xfrm>
            <a:custGeom>
              <a:avLst/>
              <a:gdLst>
                <a:gd name="connsiteX0" fmla="*/ 0 w 1835671"/>
                <a:gd name="connsiteY0" fmla="*/ 0 h 1056042"/>
                <a:gd name="connsiteX1" fmla="*/ 1835671 w 1835671"/>
                <a:gd name="connsiteY1" fmla="*/ 0 h 1056042"/>
                <a:gd name="connsiteX2" fmla="*/ 1835671 w 1835671"/>
                <a:gd name="connsiteY2" fmla="*/ 1056042 h 1056042"/>
                <a:gd name="connsiteX3" fmla="*/ 0 w 1835671"/>
                <a:gd name="connsiteY3" fmla="*/ 1056042 h 1056042"/>
                <a:gd name="connsiteX4" fmla="*/ 0 w 1835671"/>
                <a:gd name="connsiteY4" fmla="*/ 0 h 1056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5671" h="1056042">
                  <a:moveTo>
                    <a:pt x="0" y="0"/>
                  </a:moveTo>
                  <a:lnTo>
                    <a:pt x="1835671" y="0"/>
                  </a:lnTo>
                  <a:lnTo>
                    <a:pt x="1835671" y="1056042"/>
                  </a:lnTo>
                  <a:lnTo>
                    <a:pt x="0" y="105604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 smtClean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3.Создание РППС                     </a:t>
              </a:r>
              <a:r>
                <a:rPr lang="ru-RU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в </a:t>
              </a:r>
              <a:r>
                <a:rPr lang="ru-RU" sz="1600" dirty="0" smtClean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инклюзивных группах ДОУ</a:t>
              </a:r>
              <a:endParaRPr lang="ru-RU" sz="1600" dirty="0">
                <a:solidFill>
                  <a:srgbClr val="002060"/>
                </a:solidFill>
                <a:latin typeface="Roboto Condensed Light"/>
                <a:ea typeface="Times New Roman" pitchFamily="18" charset="0"/>
                <a:cs typeface="Arial" pitchFamily="34" charset="0"/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3149563" y="3397644"/>
              <a:ext cx="1602040" cy="1602237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8" name="Полилиния 27"/>
            <p:cNvSpPr/>
            <p:nvPr/>
          </p:nvSpPr>
          <p:spPr>
            <a:xfrm>
              <a:off x="5974457" y="2184630"/>
              <a:ext cx="3183429" cy="1154278"/>
            </a:xfrm>
            <a:custGeom>
              <a:avLst/>
              <a:gdLst>
                <a:gd name="connsiteX0" fmla="*/ 0 w 1702168"/>
                <a:gd name="connsiteY0" fmla="*/ 0 h 1154278"/>
                <a:gd name="connsiteX1" fmla="*/ 1702168 w 1702168"/>
                <a:gd name="connsiteY1" fmla="*/ 0 h 1154278"/>
                <a:gd name="connsiteX2" fmla="*/ 1702168 w 1702168"/>
                <a:gd name="connsiteY2" fmla="*/ 1154278 h 1154278"/>
                <a:gd name="connsiteX3" fmla="*/ 0 w 1702168"/>
                <a:gd name="connsiteY3" fmla="*/ 1154278 h 1154278"/>
                <a:gd name="connsiteX4" fmla="*/ 0 w 1702168"/>
                <a:gd name="connsiteY4" fmla="*/ 0 h 115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168" h="1154278">
                  <a:moveTo>
                    <a:pt x="0" y="0"/>
                  </a:moveTo>
                  <a:lnTo>
                    <a:pt x="1702168" y="0"/>
                  </a:lnTo>
                  <a:lnTo>
                    <a:pt x="1702168" y="1154278"/>
                  </a:lnTo>
                  <a:lnTo>
                    <a:pt x="0" y="115427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2.Создание </a:t>
              </a:r>
              <a:r>
                <a:rPr lang="ru-RU" sz="1600" dirty="0" smtClean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РППС для </a:t>
              </a:r>
              <a:r>
                <a:rPr lang="ru-RU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детей на </a:t>
              </a:r>
              <a:r>
                <a:rPr lang="ru-RU" sz="1600" dirty="0" smtClean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игровых участках </a:t>
              </a:r>
              <a:r>
                <a:rPr lang="ru-RU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</a:rPr>
                <a:t>ДОУ</a:t>
              </a:r>
            </a:p>
          </p:txBody>
        </p:sp>
        <p:sp>
          <p:nvSpPr>
            <p:cNvPr id="29" name="Овал 28"/>
            <p:cNvSpPr/>
            <p:nvPr/>
          </p:nvSpPr>
          <p:spPr>
            <a:xfrm>
              <a:off x="3265043" y="2889270"/>
              <a:ext cx="1602040" cy="1602237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30" name="Полилиния 29"/>
            <p:cNvSpPr/>
            <p:nvPr/>
          </p:nvSpPr>
          <p:spPr>
            <a:xfrm>
              <a:off x="2693986" y="1157015"/>
              <a:ext cx="3684016" cy="1080601"/>
            </a:xfrm>
            <a:custGeom>
              <a:avLst/>
              <a:gdLst>
                <a:gd name="connsiteX0" fmla="*/ 0 w 1735544"/>
                <a:gd name="connsiteY0" fmla="*/ 0 h 1080601"/>
                <a:gd name="connsiteX1" fmla="*/ 1735544 w 1735544"/>
                <a:gd name="connsiteY1" fmla="*/ 0 h 1080601"/>
                <a:gd name="connsiteX2" fmla="*/ 1735544 w 1735544"/>
                <a:gd name="connsiteY2" fmla="*/ 1080601 h 1080601"/>
                <a:gd name="connsiteX3" fmla="*/ 0 w 1735544"/>
                <a:gd name="connsiteY3" fmla="*/ 1080601 h 1080601"/>
                <a:gd name="connsiteX4" fmla="*/ 0 w 1735544"/>
                <a:gd name="connsiteY4" fmla="*/ 0 h 108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544" h="1080601">
                  <a:moveTo>
                    <a:pt x="0" y="0"/>
                  </a:moveTo>
                  <a:lnTo>
                    <a:pt x="1735544" y="0"/>
                  </a:lnTo>
                  <a:lnTo>
                    <a:pt x="1735544" y="1080601"/>
                  </a:lnTo>
                  <a:lnTo>
                    <a:pt x="0" y="1080601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altLang="ko-KR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  <a:sym typeface="Roboto Condensed Light"/>
                </a:rPr>
                <a:t>1.Использование шкал </a:t>
              </a:r>
              <a:r>
                <a:rPr lang="ru-RU" altLang="ko-KR" sz="1600" dirty="0" smtClean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  <a:sym typeface="Roboto Condensed Light"/>
                </a:rPr>
                <a:t>ECERS-R  в </a:t>
              </a:r>
              <a:r>
                <a:rPr lang="ru-RU" altLang="ko-KR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  <a:sym typeface="Roboto Condensed Light"/>
                </a:rPr>
                <a:t>ДОУ </a:t>
              </a:r>
              <a:r>
                <a:rPr lang="ru-RU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  <a:sym typeface="Roboto Condensed Light"/>
                </a:rPr>
                <a:t>пр</a:t>
              </a:r>
              <a:r>
                <a:rPr lang="ru-RU" altLang="ko-KR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  <a:sym typeface="Roboto Condensed Light"/>
                </a:rPr>
                <a:t>и создании </a:t>
              </a:r>
              <a:r>
                <a:rPr lang="ru-RU" sz="1600" dirty="0">
                  <a:solidFill>
                    <a:srgbClr val="002060"/>
                  </a:solidFill>
                  <a:latin typeface="Roboto Condensed Light"/>
                  <a:ea typeface="Times New Roman" pitchFamily="18" charset="0"/>
                  <a:cs typeface="Arial" pitchFamily="34" charset="0"/>
                  <a:sym typeface="Roboto Condensed Light"/>
                </a:rPr>
                <a:t>РППС </a:t>
              </a:r>
            </a:p>
          </p:txBody>
        </p:sp>
      </p:grpSp>
      <p:grpSp>
        <p:nvGrpSpPr>
          <p:cNvPr id="9" name="Shape 744"/>
          <p:cNvGrpSpPr/>
          <p:nvPr/>
        </p:nvGrpSpPr>
        <p:grpSpPr>
          <a:xfrm>
            <a:off x="323528" y="836712"/>
            <a:ext cx="318264" cy="282756"/>
            <a:chOff x="5292575" y="3681900"/>
            <a:chExt cx="420150" cy="373275"/>
          </a:xfrm>
        </p:grpSpPr>
        <p:sp>
          <p:nvSpPr>
            <p:cNvPr id="10" name="Shape 745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0" t="0" r="0" b="0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Shape 746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0" t="0" r="0" b="0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747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0" t="0" r="0" b="0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748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0" t="0" r="0" b="0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Shape 749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0" t="0" r="0" b="0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750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0" t="0" r="0" b="0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751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0" t="0" r="0" b="0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25467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7158" y="0"/>
            <a:ext cx="8501122" cy="57708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14363">
              <a:lnSpc>
                <a:spcPct val="90000"/>
              </a:lnSpc>
              <a:spcBef>
                <a:spcPct val="0"/>
              </a:spcBef>
            </a:pPr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rPr>
              <a:t>  </a:t>
            </a:r>
            <a:endParaRPr lang="ru-RU" sz="35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Arial" charset="0"/>
            </a:endParaRPr>
          </a:p>
          <a:p>
            <a:pPr algn="ctr" defTabSz="914363">
              <a:lnSpc>
                <a:spcPct val="90000"/>
              </a:lnSpc>
              <a:spcBef>
                <a:spcPct val="0"/>
              </a:spcBef>
            </a:pPr>
            <a:endParaRPr lang="ru-RU" sz="3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6" y="550838"/>
            <a:ext cx="3301960" cy="2365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347864" y="288540"/>
            <a:ext cx="53285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МБДОУ </a:t>
            </a:r>
            <a:r>
              <a:rPr lang="ru-RU" sz="2400" b="1" dirty="0" smtClean="0">
                <a:solidFill>
                  <a:srgbClr val="C00000"/>
                </a:solidFill>
              </a:rPr>
              <a:t>«Центр развития ребенка» - обладатель гранта в конкурсе «Лучший </a:t>
            </a:r>
            <a:r>
              <a:rPr lang="ru-RU" sz="2400" b="1" dirty="0" err="1" smtClean="0">
                <a:solidFill>
                  <a:srgbClr val="C00000"/>
                </a:solidFill>
              </a:rPr>
              <a:t>билингвальный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детский сад»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(руководитель -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Панина Гульнара </a:t>
            </a:r>
            <a:r>
              <a:rPr lang="ru-RU" sz="2400" b="1" dirty="0" err="1" smtClean="0">
                <a:solidFill>
                  <a:srgbClr val="C00000"/>
                </a:solidFill>
              </a:rPr>
              <a:t>Салиховна</a:t>
            </a:r>
            <a:r>
              <a:rPr lang="ru-RU" sz="2400" b="1" dirty="0" smtClean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49642" y="3470151"/>
            <a:ext cx="600076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МБДОУ «Детский сад №6 «Солнышко»  - победитель в номинации «</a:t>
            </a:r>
            <a:r>
              <a:rPr lang="tt-RU" sz="2400" b="1" dirty="0" smtClean="0">
                <a:solidFill>
                  <a:srgbClr val="C00000"/>
                </a:solidFill>
              </a:rPr>
              <a:t>Нурлы сәхнә</a:t>
            </a:r>
            <a:r>
              <a:rPr lang="ru-RU" sz="2400" b="1" dirty="0" smtClean="0">
                <a:solidFill>
                  <a:srgbClr val="C00000"/>
                </a:solidFill>
              </a:rPr>
              <a:t>» республиканского фестиваля детских юношеских театров на татарском языке «</a:t>
            </a:r>
            <a:r>
              <a:rPr lang="ru-RU" sz="2400" b="1" dirty="0" err="1" smtClean="0">
                <a:solidFill>
                  <a:srgbClr val="C00000"/>
                </a:solidFill>
              </a:rPr>
              <a:t>Сайяр</a:t>
            </a:r>
            <a:r>
              <a:rPr lang="ru-RU" sz="2400" b="1" dirty="0" smtClean="0">
                <a:solidFill>
                  <a:srgbClr val="C00000"/>
                </a:solidFill>
              </a:rPr>
              <a:t>» (руководитель – </a:t>
            </a:r>
            <a:r>
              <a:rPr lang="ru-RU" sz="2400" b="1" dirty="0" err="1" smtClean="0">
                <a:solidFill>
                  <a:srgbClr val="C00000"/>
                </a:solidFill>
              </a:rPr>
              <a:t>Мугинова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Назлыгуль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Насыховна</a:t>
            </a:r>
            <a:r>
              <a:rPr lang="ru-RU" sz="2800" b="1" dirty="0" smtClean="0">
                <a:solidFill>
                  <a:srgbClr val="C00000"/>
                </a:solidFill>
              </a:rPr>
              <a:t>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0" r="47637" b="15351"/>
          <a:stretch/>
        </p:blipFill>
        <p:spPr>
          <a:xfrm>
            <a:off x="65443" y="3385852"/>
            <a:ext cx="3051475" cy="2914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71502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 txBox="1">
            <a:spLocks noGrp="1"/>
          </p:cNvSpPr>
          <p:nvPr>
            <p:ph type="title"/>
          </p:nvPr>
        </p:nvSpPr>
        <p:spPr>
          <a:xfrm>
            <a:off x="70841" y="142852"/>
            <a:ext cx="6998086" cy="12144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dirty="0" smtClean="0"/>
              <a:t>Обеспечение профессионального роста педагогов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Методическое </a:t>
            </a:r>
            <a:r>
              <a:rPr lang="ru-RU" dirty="0"/>
              <a:t>сопровождение ФГОС: </a:t>
            </a:r>
            <a:endParaRPr dirty="0"/>
          </a:p>
        </p:txBody>
      </p:sp>
      <p:sp>
        <p:nvSpPr>
          <p:cNvPr id="419" name="Shape 419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  <p:sp>
        <p:nvSpPr>
          <p:cNvPr id="34" name="Shape 412"/>
          <p:cNvSpPr txBox="1">
            <a:spLocks/>
          </p:cNvSpPr>
          <p:nvPr/>
        </p:nvSpPr>
        <p:spPr>
          <a:xfrm>
            <a:off x="142844" y="1500174"/>
            <a:ext cx="7000924" cy="714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76200" indent="0" algn="ctr">
              <a:buNone/>
            </a:pPr>
            <a:r>
              <a:rPr lang="ru-RU" sz="2000" dirty="0">
                <a:latin typeface="Roboto Condensed"/>
              </a:rPr>
              <a:t>Общее образование </a:t>
            </a:r>
            <a:r>
              <a:rPr lang="ru-RU" sz="2000" dirty="0" smtClean="0">
                <a:latin typeface="Roboto Condensed"/>
              </a:rPr>
              <a:t>: деятельность осуществлялась через взаимодействие </a:t>
            </a:r>
            <a:r>
              <a:rPr lang="ru-RU" sz="2000" dirty="0" err="1" smtClean="0">
                <a:latin typeface="Roboto Condensed"/>
              </a:rPr>
              <a:t>пилотных</a:t>
            </a:r>
            <a:r>
              <a:rPr lang="ru-RU" sz="2000" dirty="0" smtClean="0">
                <a:latin typeface="Roboto Condensed"/>
              </a:rPr>
              <a:t> школ, ММП, реализацию муниципальных и школьных проектов</a:t>
            </a:r>
            <a:endParaRPr lang="ru-RU" sz="2000" dirty="0">
              <a:latin typeface="Roboto Condensed"/>
            </a:endParaRPr>
          </a:p>
        </p:txBody>
      </p:sp>
      <p:grpSp>
        <p:nvGrpSpPr>
          <p:cNvPr id="67" name="Shape 401"/>
          <p:cNvGrpSpPr/>
          <p:nvPr/>
        </p:nvGrpSpPr>
        <p:grpSpPr>
          <a:xfrm>
            <a:off x="554756" y="3017974"/>
            <a:ext cx="7920880" cy="1953620"/>
            <a:chOff x="-1535283" y="1287960"/>
            <a:chExt cx="11486579" cy="2067200"/>
          </a:xfrm>
        </p:grpSpPr>
        <p:sp>
          <p:nvSpPr>
            <p:cNvPr id="68" name="Shape 402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69" name="Shape 403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70" name="Shape 404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71" name="Shape 405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72" name="Shape 40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73" name="Shape 407"/>
          <p:cNvSpPr txBox="1">
            <a:spLocks/>
          </p:cNvSpPr>
          <p:nvPr/>
        </p:nvSpPr>
        <p:spPr>
          <a:xfrm>
            <a:off x="1424519" y="3149804"/>
            <a:ext cx="6427128" cy="168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/>
            <a:r>
              <a:rPr lang="ru-RU" sz="1600" kern="0" dirty="0"/>
              <a:t>МАОУ «</a:t>
            </a:r>
            <a:r>
              <a:rPr lang="ru-RU" sz="1600" kern="0" dirty="0" smtClean="0"/>
              <a:t>СОШ </a:t>
            </a:r>
            <a:r>
              <a:rPr lang="ru-RU" sz="1600" kern="0" dirty="0"/>
              <a:t>№2» </a:t>
            </a:r>
            <a:r>
              <a:rPr lang="ru-RU" sz="1600" kern="0" dirty="0" smtClean="0"/>
              <a:t>- ШП </a:t>
            </a:r>
            <a:r>
              <a:rPr lang="ru-RU" sz="1600" kern="0" dirty="0"/>
              <a:t>в направлении «Кооперативное обучение</a:t>
            </a:r>
            <a:r>
              <a:rPr lang="ru-RU" sz="1600" kern="0" dirty="0" smtClean="0"/>
              <a:t>»: Финалист  </a:t>
            </a:r>
            <a:r>
              <a:rPr lang="ru-RU" sz="1600" kern="0" dirty="0"/>
              <a:t>республиканского конкурса грантов для команд </a:t>
            </a:r>
            <a:r>
              <a:rPr lang="ru-RU" sz="1600" kern="0" dirty="0" smtClean="0"/>
              <a:t>«</a:t>
            </a:r>
            <a:r>
              <a:rPr lang="ru-RU" sz="1600" kern="0" dirty="0"/>
              <a:t>Создание и поддержка региональных инновационных площадок» </a:t>
            </a:r>
            <a:r>
              <a:rPr lang="ru-RU" sz="1600" kern="0" dirty="0" smtClean="0"/>
              <a:t>(</a:t>
            </a:r>
            <a:r>
              <a:rPr lang="ru-RU" sz="1600" kern="0" dirty="0"/>
              <a:t>РИП). </a:t>
            </a:r>
            <a:r>
              <a:rPr lang="ru-RU" sz="1600" kern="0" dirty="0" smtClean="0"/>
              <a:t>                                               Проект  </a:t>
            </a:r>
            <a:r>
              <a:rPr lang="ru-RU" sz="1600" kern="0" dirty="0"/>
              <a:t>«Формирование </a:t>
            </a:r>
            <a:r>
              <a:rPr lang="ru-RU" sz="1600" kern="0" dirty="0" err="1"/>
              <a:t>метапредметных</a:t>
            </a:r>
            <a:r>
              <a:rPr lang="ru-RU" sz="1600" kern="0" dirty="0"/>
              <a:t> УУД»</a:t>
            </a:r>
          </a:p>
        </p:txBody>
      </p:sp>
      <p:grpSp>
        <p:nvGrpSpPr>
          <p:cNvPr id="81" name="Shape 401"/>
          <p:cNvGrpSpPr/>
          <p:nvPr/>
        </p:nvGrpSpPr>
        <p:grpSpPr>
          <a:xfrm>
            <a:off x="559305" y="2128152"/>
            <a:ext cx="7920880" cy="1021652"/>
            <a:chOff x="-1535283" y="1287960"/>
            <a:chExt cx="11486579" cy="2067200"/>
          </a:xfrm>
        </p:grpSpPr>
        <p:sp>
          <p:nvSpPr>
            <p:cNvPr id="82" name="Shape 402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83" name="Shape 403"/>
            <p:cNvSpPr/>
            <p:nvPr/>
          </p:nvSpPr>
          <p:spPr>
            <a:xfrm rot="10800000" flipH="1">
              <a:off x="-308909" y="1697038"/>
              <a:ext cx="9030601" cy="1243800"/>
            </a:xfrm>
            <a:prstGeom prst="rect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84" name="Shape 404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85" name="Shape 405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86" name="Shape 40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61" name="Shape 407"/>
          <p:cNvSpPr txBox="1">
            <a:spLocks/>
          </p:cNvSpPr>
          <p:nvPr/>
        </p:nvSpPr>
        <p:spPr>
          <a:xfrm>
            <a:off x="1398300" y="2370384"/>
            <a:ext cx="6427128" cy="5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/>
            <a:r>
              <a:rPr lang="ru-RU" sz="1600" kern="0" dirty="0"/>
              <a:t>Пилотные школы по внедрению ФГОС </a:t>
            </a:r>
            <a:r>
              <a:rPr lang="ru-RU" sz="1600" kern="0" dirty="0" smtClean="0"/>
              <a:t>ООО в </a:t>
            </a:r>
            <a:r>
              <a:rPr lang="ru-RU" sz="1600" kern="0" dirty="0"/>
              <a:t>8 классе</a:t>
            </a:r>
            <a:r>
              <a:rPr lang="ru-RU" sz="1600" kern="0" dirty="0" smtClean="0"/>
              <a:t>: МАОУ </a:t>
            </a:r>
            <a:r>
              <a:rPr lang="ru-RU" sz="1600" kern="0" dirty="0"/>
              <a:t>«</a:t>
            </a:r>
            <a:r>
              <a:rPr lang="ru-RU" sz="1600" kern="0" dirty="0" smtClean="0"/>
              <a:t>СОШ </a:t>
            </a:r>
            <a:r>
              <a:rPr lang="ru-RU" sz="1600" kern="0" dirty="0"/>
              <a:t>№2», МАОУ «</a:t>
            </a:r>
            <a:r>
              <a:rPr lang="ru-RU" sz="1600" kern="0" dirty="0" smtClean="0"/>
              <a:t>СОШ </a:t>
            </a:r>
            <a:r>
              <a:rPr lang="ru-RU" sz="1600" kern="0" dirty="0"/>
              <a:t>№3</a:t>
            </a:r>
            <a:r>
              <a:rPr lang="ru-RU" sz="1600" kern="0" dirty="0" smtClean="0"/>
              <a:t>»</a:t>
            </a:r>
            <a:endParaRPr lang="ru-RU" sz="1600" kern="0" dirty="0"/>
          </a:p>
        </p:txBody>
      </p:sp>
      <p:grpSp>
        <p:nvGrpSpPr>
          <p:cNvPr id="74" name="Shape 401"/>
          <p:cNvGrpSpPr/>
          <p:nvPr/>
        </p:nvGrpSpPr>
        <p:grpSpPr>
          <a:xfrm>
            <a:off x="730167" y="4769418"/>
            <a:ext cx="7920880" cy="1251870"/>
            <a:chOff x="-1535283" y="1287960"/>
            <a:chExt cx="11486579" cy="2067200"/>
          </a:xfrm>
        </p:grpSpPr>
        <p:sp>
          <p:nvSpPr>
            <p:cNvPr id="75" name="Shape 402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76" name="Shape 403"/>
            <p:cNvSpPr/>
            <p:nvPr/>
          </p:nvSpPr>
          <p:spPr>
            <a:xfrm rot="10800000" flipH="1">
              <a:off x="-308909" y="1697038"/>
              <a:ext cx="9030601" cy="1243800"/>
            </a:xfrm>
            <a:prstGeom prst="rect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77" name="Shape 404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78" name="Shape 405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79" name="Shape 40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80" name="Shape 407"/>
          <p:cNvSpPr txBox="1">
            <a:spLocks/>
          </p:cNvSpPr>
          <p:nvPr/>
        </p:nvSpPr>
        <p:spPr>
          <a:xfrm>
            <a:off x="1424519" y="5126465"/>
            <a:ext cx="6427128" cy="5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/>
            <a:r>
              <a:rPr lang="ru-RU" sz="1600" kern="0" dirty="0"/>
              <a:t>ГБОУ «</a:t>
            </a:r>
            <a:r>
              <a:rPr lang="ru-RU" sz="1600" kern="0" dirty="0" err="1"/>
              <a:t>Нурлатская</a:t>
            </a:r>
            <a:r>
              <a:rPr lang="ru-RU" sz="1600" kern="0" dirty="0"/>
              <a:t> </a:t>
            </a:r>
            <a:r>
              <a:rPr lang="ru-RU" sz="1600" kern="0" dirty="0" smtClean="0"/>
              <a:t>школа-интернат </a:t>
            </a:r>
            <a:r>
              <a:rPr lang="ru-RU" sz="1600" kern="0" dirty="0"/>
              <a:t>для детей с ОВЗ</a:t>
            </a:r>
            <a:r>
              <a:rPr lang="ru-RU" sz="1600" kern="0" dirty="0" smtClean="0"/>
              <a:t>»                        </a:t>
            </a:r>
            <a:r>
              <a:rPr lang="ru-RU" sz="1600" kern="0" dirty="0"/>
              <a:t>- республиканская базовая площадка </a:t>
            </a:r>
            <a:r>
              <a:rPr lang="ru-RU" sz="1600" kern="0" dirty="0" smtClean="0"/>
              <a:t>                                               по </a:t>
            </a:r>
            <a:r>
              <a:rPr lang="ru-RU" sz="1600" kern="0" dirty="0"/>
              <a:t>инклюзивному образованию</a:t>
            </a:r>
          </a:p>
        </p:txBody>
      </p:sp>
    </p:spTree>
    <p:extLst>
      <p:ext uri="{BB962C8B-B14F-4D97-AF65-F5344CB8AC3E}">
        <p14:creationId xmlns:p14="http://schemas.microsoft.com/office/powerpoint/2010/main" val="2679406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2339752" y="-315416"/>
            <a:ext cx="6624736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6000" dirty="0">
                <a:solidFill>
                  <a:srgbClr val="FF9800"/>
                </a:solidFill>
              </a:rPr>
              <a:t>Проекты школ </a:t>
            </a:r>
            <a:endParaRPr sz="6000" dirty="0">
              <a:solidFill>
                <a:srgbClr val="FF9800"/>
              </a:solidFill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subTitle" idx="4294967295"/>
          </p:nvPr>
        </p:nvSpPr>
        <p:spPr>
          <a:xfrm>
            <a:off x="179512" y="3212976"/>
            <a:ext cx="8856984" cy="10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spcAft>
                <a:spcPts val="1000"/>
              </a:spcAft>
            </a:pPr>
            <a:r>
              <a:rPr lang="ru-RU" sz="1600" b="1" dirty="0"/>
              <a:t>МБОУ «</a:t>
            </a:r>
            <a:r>
              <a:rPr lang="ru-RU" sz="1600" b="1" dirty="0" err="1"/>
              <a:t>Курманаевская</a:t>
            </a:r>
            <a:r>
              <a:rPr lang="ru-RU" sz="1600" b="1" dirty="0"/>
              <a:t> </a:t>
            </a:r>
            <a:r>
              <a:rPr lang="ru-RU" sz="1600" b="1" dirty="0" err="1"/>
              <a:t>оош</a:t>
            </a:r>
            <a:r>
              <a:rPr lang="ru-RU" sz="1600" b="1" dirty="0"/>
              <a:t>» - </a:t>
            </a:r>
            <a:r>
              <a:rPr lang="ru-RU" sz="1500" dirty="0"/>
              <a:t>международный  проект «</a:t>
            </a:r>
            <a:r>
              <a:rPr lang="ru-RU" sz="1500" dirty="0" err="1"/>
              <a:t>Global</a:t>
            </a:r>
            <a:r>
              <a:rPr lang="ru-RU" sz="1500" dirty="0"/>
              <a:t> </a:t>
            </a:r>
            <a:r>
              <a:rPr lang="ru-RU" sz="1500" dirty="0" err="1"/>
              <a:t>Forest</a:t>
            </a:r>
            <a:r>
              <a:rPr lang="ru-RU" sz="1500" dirty="0"/>
              <a:t> </a:t>
            </a:r>
            <a:r>
              <a:rPr lang="ru-RU" sz="1500" dirty="0" err="1"/>
              <a:t>Link</a:t>
            </a:r>
            <a:r>
              <a:rPr lang="ru-RU" sz="1500" dirty="0"/>
              <a:t>»: </a:t>
            </a:r>
            <a:r>
              <a:rPr lang="ru-RU" sz="1500" dirty="0" smtClean="0"/>
              <a:t>                      Россия -</a:t>
            </a:r>
            <a:r>
              <a:rPr lang="ru-RU" sz="1500" dirty="0"/>
              <a:t>США. Российско-американская программа «Обмен социальным опытом и знаниями»</a:t>
            </a:r>
          </a:p>
          <a:p>
            <a:pPr marL="285750" indent="-285750">
              <a:spcAft>
                <a:spcPts val="1000"/>
              </a:spcAft>
            </a:pPr>
            <a:r>
              <a:rPr lang="ru-RU" sz="1600" b="1" dirty="0" smtClean="0"/>
              <a:t>МАОУ </a:t>
            </a:r>
            <a:r>
              <a:rPr lang="ru-RU" sz="1600" b="1" dirty="0"/>
              <a:t>«СОШ №9» г. Нурлат </a:t>
            </a:r>
            <a:r>
              <a:rPr lang="ru-RU" sz="1600" b="1" dirty="0" smtClean="0"/>
              <a:t>- </a:t>
            </a:r>
            <a:r>
              <a:rPr lang="ru-RU" sz="1500" dirty="0"/>
              <a:t>«Страна читающая» международный </a:t>
            </a:r>
            <a:r>
              <a:rPr lang="ru-RU" sz="1500" dirty="0" err="1"/>
              <a:t>краудсортинговый</a:t>
            </a:r>
            <a:r>
              <a:rPr lang="ru-RU" sz="1500" dirty="0"/>
              <a:t> интернет – проект про чтение художественной литературы, изучаемой в </a:t>
            </a:r>
            <a:r>
              <a:rPr lang="ru-RU" sz="1500" dirty="0" smtClean="0"/>
              <a:t>школе + 6 школ</a:t>
            </a:r>
            <a:endParaRPr lang="ru-RU" sz="1500" dirty="0"/>
          </a:p>
          <a:p>
            <a:pPr marL="285750" indent="-285750">
              <a:spcAft>
                <a:spcPts val="1000"/>
              </a:spcAft>
            </a:pPr>
            <a:r>
              <a:rPr lang="ru-RU" sz="1600" b="1" dirty="0"/>
              <a:t>МАОУ «СОШ №1» -  </a:t>
            </a:r>
            <a:r>
              <a:rPr lang="ru-RU" sz="1500" dirty="0" smtClean="0"/>
              <a:t>« </a:t>
            </a:r>
            <a:r>
              <a:rPr lang="ru-RU" sz="1500" dirty="0" err="1" smtClean="0"/>
              <a:t>Межпредметная</a:t>
            </a:r>
            <a:r>
              <a:rPr lang="ru-RU" sz="1500" dirty="0" smtClean="0"/>
              <a:t> интеграция наук в школьном образовании»;</a:t>
            </a:r>
            <a:endParaRPr lang="ru-RU" sz="1500" dirty="0"/>
          </a:p>
          <a:p>
            <a:pPr marL="285750" indent="-285750">
              <a:spcAft>
                <a:spcPts val="1000"/>
              </a:spcAft>
            </a:pPr>
            <a:r>
              <a:rPr lang="ru-RU" sz="1600" b="1" dirty="0"/>
              <a:t>МАОУ «СОШ №2» - </a:t>
            </a:r>
            <a:r>
              <a:rPr lang="ru-RU" sz="1500" dirty="0"/>
              <a:t>«Создание модели ранней </a:t>
            </a:r>
            <a:r>
              <a:rPr lang="ru-RU" sz="1500" dirty="0" err="1"/>
              <a:t>профилизации</a:t>
            </a:r>
            <a:r>
              <a:rPr lang="ru-RU" sz="1500" dirty="0"/>
              <a:t> в основной школе для успешного становления компетентной личности и профессионального самоопределения выпускников»</a:t>
            </a:r>
          </a:p>
          <a:p>
            <a:pPr marL="285750" indent="-285750">
              <a:spcAft>
                <a:spcPts val="1000"/>
              </a:spcAft>
            </a:pPr>
            <a:r>
              <a:rPr lang="ru-RU" sz="1600" b="1" dirty="0"/>
              <a:t>МАОУ «СОШ №3» - </a:t>
            </a:r>
            <a:r>
              <a:rPr lang="ru-RU" sz="1500" dirty="0"/>
              <a:t>«Повышение профессионального мастерства педагогов </a:t>
            </a:r>
            <a:r>
              <a:rPr lang="ru-RU" sz="1500" dirty="0" smtClean="0"/>
              <a:t>и </a:t>
            </a:r>
            <a:r>
              <a:rPr lang="ru-RU" sz="1500" dirty="0"/>
              <a:t>качества образования через систему развития социального капитала»;</a:t>
            </a:r>
          </a:p>
          <a:p>
            <a:pPr marL="285750" indent="-285750">
              <a:spcAft>
                <a:spcPts val="1000"/>
              </a:spcAft>
            </a:pPr>
            <a:r>
              <a:rPr lang="ru-RU" sz="1600" b="1" dirty="0"/>
              <a:t>МБОУ «</a:t>
            </a:r>
            <a:r>
              <a:rPr lang="ru-RU" sz="1600" b="1" dirty="0" err="1"/>
              <a:t>Егоркинская</a:t>
            </a:r>
            <a:r>
              <a:rPr lang="ru-RU" sz="1600" b="1" dirty="0"/>
              <a:t> </a:t>
            </a:r>
            <a:r>
              <a:rPr lang="ru-RU" sz="1600" b="1" dirty="0" smtClean="0"/>
              <a:t>СОШ» </a:t>
            </a:r>
            <a:r>
              <a:rPr lang="ru-RU" sz="1600" b="1" dirty="0"/>
              <a:t>- </a:t>
            </a:r>
            <a:r>
              <a:rPr lang="ru-RU" sz="1500" dirty="0"/>
              <a:t>«Развитие ключевых компетенций учащихся на основе использования современных педагогических технологий и методов активного обучения и воспитания»;</a:t>
            </a:r>
          </a:p>
          <a:p>
            <a:pPr marL="285750" indent="-285750">
              <a:spcAft>
                <a:spcPts val="1000"/>
              </a:spcAft>
            </a:pPr>
            <a:r>
              <a:rPr lang="ru-RU" sz="1600" b="1" dirty="0"/>
              <a:t>МБОУ «Старо-</a:t>
            </a:r>
            <a:r>
              <a:rPr lang="ru-RU" sz="1600" b="1" dirty="0" err="1"/>
              <a:t>Челнинская</a:t>
            </a:r>
            <a:r>
              <a:rPr lang="ru-RU" sz="1600" b="1" dirty="0"/>
              <a:t> СОШ» - </a:t>
            </a:r>
            <a:r>
              <a:rPr lang="ru-RU" sz="1500" dirty="0"/>
              <a:t>Реализация проекта PLC с учащимися 7 класса;</a:t>
            </a:r>
          </a:p>
          <a:p>
            <a:pPr marL="285750" indent="-285750">
              <a:spcAft>
                <a:spcPts val="1000"/>
              </a:spcAft>
            </a:pPr>
            <a:r>
              <a:rPr lang="ru-RU" sz="1600" b="1" dirty="0"/>
              <a:t>МБОУ «</a:t>
            </a:r>
            <a:r>
              <a:rPr lang="ru-RU" sz="1600" b="1" dirty="0" err="1"/>
              <a:t>Биляр-Озерская</a:t>
            </a:r>
            <a:r>
              <a:rPr lang="ru-RU" sz="1600" b="1" dirty="0"/>
              <a:t> СОШ» - </a:t>
            </a:r>
            <a:r>
              <a:rPr lang="ru-RU" sz="1500" dirty="0"/>
              <a:t>«Формирование читательской </a:t>
            </a:r>
            <a:r>
              <a:rPr lang="ru-RU" sz="1500" dirty="0" smtClean="0"/>
              <a:t>                                   компетенции </a:t>
            </a:r>
            <a:r>
              <a:rPr lang="ru-RU" sz="1500" dirty="0"/>
              <a:t>школьников на уроках и во внеурочной деятельности».</a:t>
            </a:r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5934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2428860" y="285728"/>
            <a:ext cx="6500858" cy="10001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400" dirty="0" smtClean="0">
                <a:solidFill>
                  <a:srgbClr val="FF9800"/>
                </a:solidFill>
              </a:rPr>
              <a:t>ОБЕСПЕЧЕНИЕ </a:t>
            </a:r>
            <a:r>
              <a:rPr lang="ru-RU" sz="2400" dirty="0">
                <a:solidFill>
                  <a:srgbClr val="FF9800"/>
                </a:solidFill>
              </a:rPr>
              <a:t>ПРОФЕССИОНАЛЬНОГО РОСТА ПЕДАГОГОВ</a:t>
            </a:r>
            <a:r>
              <a:rPr lang="ru-RU" sz="2800" dirty="0">
                <a:solidFill>
                  <a:srgbClr val="FF9800"/>
                </a:solidFill>
              </a:rPr>
              <a:t/>
            </a:r>
            <a:br>
              <a:rPr lang="ru-RU" sz="2800" dirty="0">
                <a:solidFill>
                  <a:srgbClr val="FF9800"/>
                </a:solidFill>
              </a:rPr>
            </a:br>
            <a:endParaRPr sz="2800" dirty="0">
              <a:solidFill>
                <a:srgbClr val="FF9800"/>
              </a:solidFill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subTitle" idx="4294967295"/>
          </p:nvPr>
        </p:nvSpPr>
        <p:spPr>
          <a:xfrm>
            <a:off x="179512" y="3645024"/>
            <a:ext cx="8964488" cy="10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000" dirty="0" smtClean="0"/>
              <a:t>Являются частью единой муниципальной системы, </a:t>
            </a:r>
            <a:r>
              <a:rPr lang="ru-RU" sz="2000" dirty="0"/>
              <a:t>направленной на </a:t>
            </a:r>
            <a:r>
              <a:rPr lang="ru-RU" sz="2000" dirty="0" smtClean="0"/>
              <a:t>повышение эффективности деятельности ОО;</a:t>
            </a:r>
            <a:endParaRPr lang="ru-RU" sz="2000" dirty="0"/>
          </a:p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000" dirty="0" smtClean="0"/>
              <a:t>Исходят из мониторинга актуальных проблем в профессиональном развитии педагогов; </a:t>
            </a:r>
            <a:endParaRPr lang="ru-RU" sz="2000" dirty="0"/>
          </a:p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000" dirty="0" smtClean="0"/>
              <a:t>Являются инновационными в контексте требований новых нормативных документов сферы образования;</a:t>
            </a:r>
            <a:endParaRPr lang="ru-RU" sz="2000" dirty="0"/>
          </a:p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000" dirty="0" smtClean="0"/>
              <a:t>Носят практико-ориентированный характер, нацелены на обеспечение роста управленческого и профессионального мастерства, заключаются в дифференцированной поддержке и развитии профессиональных компетенций педагогов;  </a:t>
            </a:r>
            <a:endParaRPr lang="ru-RU" sz="2000" dirty="0"/>
          </a:p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000" dirty="0" smtClean="0"/>
              <a:t>Создают условия для передачи лучших управленческих и педагогических практик для повышения эффективности методической деятельности образовательных организаций.</a:t>
            </a:r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1413429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Муниципальные </a:t>
            </a:r>
            <a:r>
              <a:rPr lang="ru-RU" sz="2400" b="1" dirty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и школьные проекты</a:t>
            </a:r>
          </a:p>
        </p:txBody>
      </p:sp>
    </p:spTree>
    <p:extLst>
      <p:ext uri="{BB962C8B-B14F-4D97-AF65-F5344CB8AC3E}">
        <p14:creationId xmlns:p14="http://schemas.microsoft.com/office/powerpoint/2010/main" val="23883567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title"/>
          </p:nvPr>
        </p:nvSpPr>
        <p:spPr>
          <a:xfrm>
            <a:off x="179512" y="500042"/>
            <a:ext cx="7892950" cy="10449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dirty="0" smtClean="0"/>
              <a:t>Муниципальная программа  </a:t>
            </a:r>
            <a:r>
              <a:rPr lang="ru-RU" dirty="0"/>
              <a:t>«Реализация  </a:t>
            </a:r>
            <a:r>
              <a:rPr lang="ru-RU" dirty="0" smtClean="0"/>
              <a:t>ВСОКО   - как как </a:t>
            </a:r>
            <a:r>
              <a:rPr lang="ru-RU" dirty="0"/>
              <a:t>инструмент обеспечения требований </a:t>
            </a:r>
            <a:r>
              <a:rPr lang="ru-RU" dirty="0" smtClean="0"/>
              <a:t>ФГОС          </a:t>
            </a:r>
            <a:r>
              <a:rPr lang="ru-RU" dirty="0"/>
              <a:t>к качеству образования» </a:t>
            </a:r>
            <a:r>
              <a:rPr lang="ru-RU" dirty="0" smtClean="0"/>
              <a:t>2017/2019 г.г.</a:t>
            </a:r>
            <a:endParaRPr dirty="0"/>
          </a:p>
        </p:txBody>
      </p:sp>
      <p:sp>
        <p:nvSpPr>
          <p:cNvPr id="321" name="Shape 321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/>
          </a:p>
        </p:txBody>
      </p:sp>
      <p:sp>
        <p:nvSpPr>
          <p:cNvPr id="323" name="Shape 323"/>
          <p:cNvSpPr/>
          <p:nvPr/>
        </p:nvSpPr>
        <p:spPr>
          <a:xfrm>
            <a:off x="107504" y="2517933"/>
            <a:ext cx="3448648" cy="3182400"/>
          </a:xfrm>
          <a:prstGeom prst="diamond">
            <a:avLst/>
          </a:prstGeom>
          <a:noFill/>
          <a:ln w="76200" cap="flat" cmpd="sng">
            <a:solidFill>
              <a:srgbClr val="FF98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 dirty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Повышение </a:t>
            </a:r>
            <a:r>
              <a:rPr lang="ru-RU" sz="1600" dirty="0" smtClean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управленческой</a:t>
            </a:r>
          </a:p>
          <a:p>
            <a:pPr lvl="0" algn="ctr"/>
            <a:r>
              <a:rPr lang="ru-RU" sz="1600" dirty="0" smtClean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компетентности   руководителей</a:t>
            </a:r>
            <a:endParaRPr sz="1600" dirty="0">
              <a:solidFill>
                <a:srgbClr val="D26F00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9" name="Shape 323"/>
          <p:cNvSpPr/>
          <p:nvPr/>
        </p:nvSpPr>
        <p:spPr>
          <a:xfrm>
            <a:off x="5508104" y="2531816"/>
            <a:ext cx="3448648" cy="3182400"/>
          </a:xfrm>
          <a:prstGeom prst="diamond">
            <a:avLst/>
          </a:prstGeom>
          <a:noFill/>
          <a:ln w="76200" cap="flat" cmpd="sng">
            <a:solidFill>
              <a:srgbClr val="FF98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 dirty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Повышение объективности   оценки </a:t>
            </a:r>
            <a:r>
              <a:rPr lang="ru-RU" sz="1600" dirty="0" smtClean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образовательных </a:t>
            </a:r>
            <a:r>
              <a:rPr lang="ru-RU" sz="1600" dirty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достижений </a:t>
            </a:r>
            <a:r>
              <a:rPr lang="ru-RU" sz="1600" dirty="0" smtClean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обучающихся</a:t>
            </a:r>
            <a:r>
              <a:rPr lang="ru-RU" sz="1600" dirty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/>
            </a:r>
            <a:br>
              <a:rPr lang="ru-RU" sz="1600" dirty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</a:br>
            <a:endParaRPr lang="ru-RU" sz="1600" dirty="0">
              <a:solidFill>
                <a:srgbClr val="D26F00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22" name="Shape 322"/>
          <p:cNvSpPr/>
          <p:nvPr/>
        </p:nvSpPr>
        <p:spPr>
          <a:xfrm>
            <a:off x="2915816" y="2531816"/>
            <a:ext cx="3592664" cy="3345455"/>
          </a:xfrm>
          <a:prstGeom prst="diamond">
            <a:avLst/>
          </a:prstGeom>
          <a:solidFill>
            <a:srgbClr val="C7D3E6"/>
          </a:solidFill>
          <a:ln w="38100" cap="flat" cmpd="sng">
            <a:solidFill>
              <a:srgbClr val="92A8C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Повышение компетентности педагогов в  использовании диагностических методик и технологий</a:t>
            </a:r>
            <a:endParaRPr dirty="0">
              <a:solidFill>
                <a:srgbClr val="26324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507772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xfrm>
            <a:off x="814274" y="523433"/>
            <a:ext cx="5989973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800" dirty="0"/>
              <a:t>Муниципальная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модель методической </a:t>
            </a:r>
            <a:r>
              <a:rPr lang="ru-RU" sz="2800" dirty="0"/>
              <a:t>службы</a:t>
            </a:r>
            <a:endParaRPr sz="2800" dirty="0"/>
          </a:p>
        </p:txBody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827584" y="2132856"/>
            <a:ext cx="7430133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1000"/>
              </a:spcBef>
              <a:spcAft>
                <a:spcPts val="1000"/>
              </a:spcAft>
              <a:buNone/>
            </a:pPr>
            <a:endParaRPr lang="ru-RU" dirty="0" smtClean="0"/>
          </a:p>
          <a:p>
            <a:pPr marL="0" lvl="0" indent="0">
              <a:spcBef>
                <a:spcPts val="1000"/>
              </a:spcBef>
              <a:spcAft>
                <a:spcPts val="1000"/>
              </a:spcAft>
              <a:buNone/>
            </a:pPr>
            <a:r>
              <a:rPr lang="ru-RU" dirty="0"/>
              <a:t>В основе   модели муниципальной методической службы – </a:t>
            </a:r>
            <a:r>
              <a:rPr lang="ru-RU" dirty="0">
                <a:highlight>
                  <a:srgbClr val="C7D3E6"/>
                </a:highlight>
              </a:rPr>
              <a:t>трехкомпонентная структура:</a:t>
            </a:r>
          </a:p>
          <a:p>
            <a:pPr lvl="0">
              <a:spcBef>
                <a:spcPts val="0"/>
              </a:spcBef>
            </a:pPr>
            <a:r>
              <a:rPr lang="en-US" dirty="0" err="1" smtClean="0"/>
              <a:t>Традицио</a:t>
            </a:r>
            <a:r>
              <a:rPr lang="ru-RU" dirty="0" smtClean="0"/>
              <a:t>н</a:t>
            </a:r>
            <a:r>
              <a:rPr lang="en-US" dirty="0" err="1" smtClean="0"/>
              <a:t>ная</a:t>
            </a:r>
            <a:r>
              <a:rPr lang="en-US" dirty="0" smtClean="0"/>
              <a:t> </a:t>
            </a:r>
            <a:r>
              <a:rPr lang="en-US" dirty="0" err="1"/>
              <a:t>иерархическая</a:t>
            </a:r>
            <a:r>
              <a:rPr lang="en-US" dirty="0"/>
              <a:t> </a:t>
            </a:r>
            <a:r>
              <a:rPr lang="en-US" dirty="0" err="1"/>
              <a:t>структура</a:t>
            </a:r>
            <a:r>
              <a:rPr lang="en-US" dirty="0"/>
              <a:t> </a:t>
            </a:r>
          </a:p>
          <a:p>
            <a:pPr lvl="0">
              <a:spcBef>
                <a:spcPts val="1000"/>
              </a:spcBef>
            </a:pPr>
            <a:r>
              <a:rPr lang="ru-RU" dirty="0"/>
              <a:t>Сетевая  </a:t>
            </a:r>
            <a:r>
              <a:rPr lang="ru-RU" dirty="0" err="1"/>
              <a:t>многовекторная</a:t>
            </a:r>
            <a:r>
              <a:rPr lang="ru-RU" dirty="0"/>
              <a:t> структура горизонтальных взаимосвязей между субъектами муниципальной методической службы</a:t>
            </a:r>
          </a:p>
          <a:p>
            <a:pPr lvl="0">
              <a:spcBef>
                <a:spcPts val="1000"/>
              </a:spcBef>
            </a:pPr>
            <a:r>
              <a:rPr lang="ru-RU" dirty="0"/>
              <a:t>Разветвленная структура внешних по отношению к муниципальной образовательной системе связей</a:t>
            </a:r>
          </a:p>
          <a:p>
            <a:pPr marL="0" lvl="0" indent="0">
              <a:spcBef>
                <a:spcPts val="1000"/>
              </a:spcBef>
              <a:spcAft>
                <a:spcPts val="1000"/>
              </a:spcAft>
              <a:buNone/>
            </a:pPr>
            <a:endParaRPr lang="ru-RU" dirty="0" smtClean="0"/>
          </a:p>
          <a:p>
            <a:pPr marL="0" lvl="0" indent="0">
              <a:spcBef>
                <a:spcPts val="1000"/>
              </a:spcBef>
              <a:spcAft>
                <a:spcPts val="1000"/>
              </a:spcAft>
              <a:buNone/>
            </a:pPr>
            <a:endParaRPr dirty="0"/>
          </a:p>
        </p:txBody>
      </p:sp>
      <p:sp>
        <p:nvSpPr>
          <p:cNvPr id="238" name="Shape 238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grpSp>
        <p:nvGrpSpPr>
          <p:cNvPr id="239" name="Shape 239"/>
          <p:cNvGrpSpPr/>
          <p:nvPr/>
        </p:nvGrpSpPr>
        <p:grpSpPr>
          <a:xfrm>
            <a:off x="282217" y="863620"/>
            <a:ext cx="369505" cy="416944"/>
            <a:chOff x="2594050" y="1631825"/>
            <a:chExt cx="439625" cy="439625"/>
          </a:xfrm>
        </p:grpSpPr>
        <p:sp>
          <p:nvSpPr>
            <p:cNvPr id="240" name="Shape 240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0" t="0" r="0" b="0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Shape 241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0" t="0" r="0" b="0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Shape 242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0" t="0" r="0" b="0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Shape 243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0" t="0" r="0" b="0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58537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Shape 520"/>
          <p:cNvSpPr txBox="1">
            <a:spLocks noGrp="1"/>
          </p:cNvSpPr>
          <p:nvPr>
            <p:ph type="title"/>
          </p:nvPr>
        </p:nvSpPr>
        <p:spPr>
          <a:xfrm>
            <a:off x="683568" y="514395"/>
            <a:ext cx="6133989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dirty="0" smtClean="0"/>
              <a:t>1. Повышение </a:t>
            </a:r>
            <a:r>
              <a:rPr lang="ru-RU" dirty="0"/>
              <a:t>управленческой </a:t>
            </a:r>
            <a:r>
              <a:rPr lang="ru-RU" dirty="0" smtClean="0"/>
              <a:t>компетентности руководителей</a:t>
            </a:r>
            <a:r>
              <a:rPr lang="ru-RU" dirty="0"/>
              <a:t>:</a:t>
            </a:r>
          </a:p>
        </p:txBody>
      </p:sp>
      <p:sp>
        <p:nvSpPr>
          <p:cNvPr id="521" name="Shape 521"/>
          <p:cNvSpPr txBox="1">
            <a:spLocks noGrp="1"/>
          </p:cNvSpPr>
          <p:nvPr>
            <p:ph type="body" idx="1"/>
          </p:nvPr>
        </p:nvSpPr>
        <p:spPr>
          <a:xfrm>
            <a:off x="179512" y="1700808"/>
            <a:ext cx="8424936" cy="48245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1800" b="1" dirty="0" smtClean="0"/>
              <a:t>Семинары-практикумы </a:t>
            </a:r>
            <a:r>
              <a:rPr lang="ru-RU" sz="1800" b="1" dirty="0"/>
              <a:t>для заместителей директоров по </a:t>
            </a:r>
            <a:r>
              <a:rPr lang="ru-RU" sz="1800" b="1" dirty="0" smtClean="0"/>
              <a:t>УР- 8:</a:t>
            </a:r>
          </a:p>
          <a:p>
            <a:r>
              <a:rPr lang="ru-RU" sz="1800" dirty="0" smtClean="0"/>
              <a:t>- вопросы нормативно-правового обеспечения</a:t>
            </a:r>
          </a:p>
          <a:p>
            <a:r>
              <a:rPr lang="ru-RU" sz="1800" dirty="0" smtClean="0"/>
              <a:t>- контрольно-аналитическая деятельность</a:t>
            </a:r>
          </a:p>
          <a:p>
            <a:r>
              <a:rPr lang="ru-RU" sz="1800" dirty="0" smtClean="0"/>
              <a:t>- организация методической работы в ОО</a:t>
            </a:r>
          </a:p>
          <a:p>
            <a:r>
              <a:rPr lang="ru-RU" sz="1800" dirty="0" smtClean="0"/>
              <a:t>- обмен опытом</a:t>
            </a:r>
            <a:endParaRPr lang="ru-RU" sz="1800" dirty="0"/>
          </a:p>
          <a:p>
            <a:pPr>
              <a:buNone/>
            </a:pPr>
            <a:r>
              <a:rPr lang="ru-RU" sz="1800" dirty="0" smtClean="0"/>
              <a:t>           </a:t>
            </a:r>
            <a:r>
              <a:rPr lang="ru-RU" sz="1800" b="1" dirty="0" smtClean="0"/>
              <a:t>Формы работы:</a:t>
            </a:r>
          </a:p>
          <a:p>
            <a:pPr>
              <a:buFontTx/>
              <a:buChar char="-"/>
            </a:pPr>
            <a:r>
              <a:rPr lang="ru-RU" sz="1800" dirty="0" smtClean="0"/>
              <a:t>Выступление с последующим обсуждением</a:t>
            </a:r>
          </a:p>
          <a:p>
            <a:pPr>
              <a:buFontTx/>
              <a:buChar char="-"/>
            </a:pPr>
            <a:r>
              <a:rPr lang="ru-RU" sz="1800" dirty="0" smtClean="0"/>
              <a:t>«Круглый стол»</a:t>
            </a:r>
          </a:p>
          <a:p>
            <a:pPr>
              <a:buFontTx/>
              <a:buChar char="-"/>
            </a:pPr>
            <a:r>
              <a:rPr lang="ru-RU" sz="1800" dirty="0" smtClean="0"/>
              <a:t>Работа в группах</a:t>
            </a:r>
          </a:p>
          <a:p>
            <a:pPr>
              <a:buNone/>
            </a:pPr>
            <a:endParaRPr lang="ru-RU" sz="1800" dirty="0"/>
          </a:p>
          <a:p>
            <a:r>
              <a:rPr lang="ru-RU" sz="1800" dirty="0"/>
              <a:t> </a:t>
            </a:r>
            <a:r>
              <a:rPr lang="ru-RU" sz="1800" b="1" dirty="0"/>
              <a:t>Работа творческих групп </a:t>
            </a:r>
            <a:r>
              <a:rPr lang="ru-RU" sz="1800" b="1" dirty="0" smtClean="0"/>
              <a:t>  </a:t>
            </a:r>
            <a:r>
              <a:rPr lang="ru-RU" sz="1800" dirty="0" smtClean="0"/>
              <a:t>(</a:t>
            </a:r>
            <a:r>
              <a:rPr lang="ru-RU" sz="1800" dirty="0"/>
              <a:t>разработка документов, рекомендаций по принятию управленческих решений и т.д</a:t>
            </a:r>
            <a:r>
              <a:rPr lang="ru-RU" sz="1800" dirty="0" smtClean="0"/>
              <a:t>.)</a:t>
            </a:r>
            <a:endParaRPr lang="ru-RU" sz="1800" dirty="0"/>
          </a:p>
        </p:txBody>
      </p:sp>
      <p:sp>
        <p:nvSpPr>
          <p:cNvPr id="523" name="Shape 523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  <p:grpSp>
        <p:nvGrpSpPr>
          <p:cNvPr id="13" name="Shape 741"/>
          <p:cNvGrpSpPr/>
          <p:nvPr/>
        </p:nvGrpSpPr>
        <p:grpSpPr>
          <a:xfrm>
            <a:off x="157029" y="908720"/>
            <a:ext cx="333016" cy="241699"/>
            <a:chOff x="4604550" y="3714775"/>
            <a:chExt cx="439625" cy="319075"/>
          </a:xfrm>
        </p:grpSpPr>
        <p:sp>
          <p:nvSpPr>
            <p:cNvPr id="14" name="Shape 742"/>
            <p:cNvSpPr/>
            <p:nvPr/>
          </p:nvSpPr>
          <p:spPr>
            <a:xfrm>
              <a:off x="4604550" y="3714775"/>
              <a:ext cx="439625" cy="319075"/>
            </a:xfrm>
            <a:custGeom>
              <a:avLst/>
              <a:gdLst/>
              <a:ahLst/>
              <a:cxnLst/>
              <a:rect l="0" t="0" r="0" b="0"/>
              <a:pathLst>
                <a:path w="17585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743"/>
            <p:cNvSpPr/>
            <p:nvPr/>
          </p:nvSpPr>
          <p:spPr>
            <a:xfrm>
              <a:off x="4647175" y="3761675"/>
              <a:ext cx="354400" cy="213725"/>
            </a:xfrm>
            <a:custGeom>
              <a:avLst/>
              <a:gdLst/>
              <a:ahLst/>
              <a:cxnLst/>
              <a:rect l="0" t="0" r="0" b="0"/>
              <a:pathLst>
                <a:path w="14176" h="8549" fill="none" extrusionOk="0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48588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Shape 520"/>
          <p:cNvSpPr txBox="1">
            <a:spLocks noGrp="1"/>
          </p:cNvSpPr>
          <p:nvPr>
            <p:ph type="title"/>
          </p:nvPr>
        </p:nvSpPr>
        <p:spPr>
          <a:xfrm>
            <a:off x="683568" y="639619"/>
            <a:ext cx="6133989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dirty="0" smtClean="0"/>
              <a:t>2</a:t>
            </a:r>
            <a:r>
              <a:rPr lang="ru-RU" dirty="0"/>
              <a:t>. Повышение компетентности педагогов </a:t>
            </a:r>
            <a:r>
              <a:rPr lang="ru-RU" dirty="0" smtClean="0"/>
              <a:t>                в  </a:t>
            </a:r>
            <a:r>
              <a:rPr lang="ru-RU" dirty="0"/>
              <a:t>использовании диагностических </a:t>
            </a:r>
            <a:r>
              <a:rPr lang="ru-RU" dirty="0" smtClean="0"/>
              <a:t>методик           </a:t>
            </a:r>
            <a:r>
              <a:rPr lang="ru-RU" dirty="0"/>
              <a:t>и технологий:</a:t>
            </a:r>
            <a:br>
              <a:rPr lang="ru-RU" dirty="0"/>
            </a:br>
            <a:endParaRPr lang="ru-RU" dirty="0"/>
          </a:p>
        </p:txBody>
      </p:sp>
      <p:sp>
        <p:nvSpPr>
          <p:cNvPr id="521" name="Shape 521"/>
          <p:cNvSpPr txBox="1">
            <a:spLocks noGrp="1"/>
          </p:cNvSpPr>
          <p:nvPr>
            <p:ph type="body" idx="1"/>
          </p:nvPr>
        </p:nvSpPr>
        <p:spPr>
          <a:xfrm>
            <a:off x="814274" y="1769800"/>
            <a:ext cx="7502142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dirty="0" smtClean="0"/>
              <a:t>Семинары </a:t>
            </a:r>
            <a:r>
              <a:rPr lang="ru-RU" dirty="0"/>
              <a:t>– практикумы с учителями- предметниками  по </a:t>
            </a:r>
            <a:r>
              <a:rPr lang="ru-RU" dirty="0" smtClean="0"/>
              <a:t>проблеме «</a:t>
            </a:r>
            <a:r>
              <a:rPr lang="ru-RU" dirty="0"/>
              <a:t>Формирование системы мониторинга  достижений планируемых результатов</a:t>
            </a:r>
            <a:r>
              <a:rPr lang="ru-RU" dirty="0" smtClean="0"/>
              <a:t>»:  </a:t>
            </a:r>
            <a:endParaRPr lang="ru-RU" dirty="0"/>
          </a:p>
          <a:p>
            <a:r>
              <a:rPr lang="ru-RU" dirty="0" smtClean="0"/>
              <a:t>Презентации  </a:t>
            </a:r>
            <a:r>
              <a:rPr lang="ru-RU" dirty="0"/>
              <a:t>электронных форм мониторинга УУД; </a:t>
            </a:r>
          </a:p>
          <a:p>
            <a:r>
              <a:rPr lang="ru-RU" dirty="0" smtClean="0"/>
              <a:t>Изучение </a:t>
            </a:r>
            <a:r>
              <a:rPr lang="ru-RU" dirty="0"/>
              <a:t>методов   формирующего </a:t>
            </a:r>
            <a:r>
              <a:rPr lang="ru-RU" dirty="0" smtClean="0"/>
              <a:t>оценивания,  диагностики УУД; </a:t>
            </a:r>
          </a:p>
          <a:p>
            <a:r>
              <a:rPr lang="ru-RU" dirty="0" smtClean="0"/>
              <a:t>Разработка оценочных, диагностических материалов (проблемные группы учителей).</a:t>
            </a:r>
            <a:endParaRPr lang="ru-RU" dirty="0"/>
          </a:p>
        </p:txBody>
      </p:sp>
      <p:sp>
        <p:nvSpPr>
          <p:cNvPr id="523" name="Shape 523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/>
          </a:p>
        </p:txBody>
      </p:sp>
      <p:grpSp>
        <p:nvGrpSpPr>
          <p:cNvPr id="13" name="Shape 741"/>
          <p:cNvGrpSpPr/>
          <p:nvPr/>
        </p:nvGrpSpPr>
        <p:grpSpPr>
          <a:xfrm>
            <a:off x="157029" y="908720"/>
            <a:ext cx="333016" cy="241699"/>
            <a:chOff x="4604550" y="3714775"/>
            <a:chExt cx="439625" cy="319075"/>
          </a:xfrm>
        </p:grpSpPr>
        <p:sp>
          <p:nvSpPr>
            <p:cNvPr id="14" name="Shape 742"/>
            <p:cNvSpPr/>
            <p:nvPr/>
          </p:nvSpPr>
          <p:spPr>
            <a:xfrm>
              <a:off x="4604550" y="3714775"/>
              <a:ext cx="439625" cy="319075"/>
            </a:xfrm>
            <a:custGeom>
              <a:avLst/>
              <a:gdLst/>
              <a:ahLst/>
              <a:cxnLst/>
              <a:rect l="0" t="0" r="0" b="0"/>
              <a:pathLst>
                <a:path w="17585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743"/>
            <p:cNvSpPr/>
            <p:nvPr/>
          </p:nvSpPr>
          <p:spPr>
            <a:xfrm>
              <a:off x="4647175" y="3761675"/>
              <a:ext cx="354400" cy="213725"/>
            </a:xfrm>
            <a:custGeom>
              <a:avLst/>
              <a:gdLst/>
              <a:ahLst/>
              <a:cxnLst/>
              <a:rect l="0" t="0" r="0" b="0"/>
              <a:pathLst>
                <a:path w="14176" h="8549" fill="none" extrusionOk="0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02324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Shape 520"/>
          <p:cNvSpPr txBox="1">
            <a:spLocks noGrp="1"/>
          </p:cNvSpPr>
          <p:nvPr>
            <p:ph type="title"/>
          </p:nvPr>
        </p:nvSpPr>
        <p:spPr>
          <a:xfrm>
            <a:off x="490045" y="514395"/>
            <a:ext cx="7128792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dirty="0" smtClean="0"/>
              <a:t>3</a:t>
            </a:r>
            <a:r>
              <a:rPr lang="ru-RU" dirty="0"/>
              <a:t>. Повышение </a:t>
            </a:r>
            <a:r>
              <a:rPr lang="ru-RU" dirty="0" smtClean="0"/>
              <a:t>объективности </a:t>
            </a:r>
            <a:r>
              <a:rPr lang="ru-RU" dirty="0"/>
              <a:t>оценки образовательных достижений обучающихся:</a:t>
            </a:r>
          </a:p>
        </p:txBody>
      </p:sp>
      <p:sp>
        <p:nvSpPr>
          <p:cNvPr id="521" name="Shape 521"/>
          <p:cNvSpPr txBox="1">
            <a:spLocks noGrp="1"/>
          </p:cNvSpPr>
          <p:nvPr>
            <p:ph type="body" idx="1"/>
          </p:nvPr>
        </p:nvSpPr>
        <p:spPr>
          <a:xfrm>
            <a:off x="357158" y="1785926"/>
            <a:ext cx="8031266" cy="48577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dirty="0" smtClean="0"/>
              <a:t>Проведение </a:t>
            </a:r>
            <a:r>
              <a:rPr lang="ru-RU" dirty="0"/>
              <a:t>и анализ итогов  муниципальных к/р</a:t>
            </a:r>
            <a:r>
              <a:rPr lang="ru-RU" dirty="0" smtClean="0"/>
              <a:t>;</a:t>
            </a:r>
          </a:p>
          <a:p>
            <a:r>
              <a:rPr lang="ru-RU" dirty="0" smtClean="0"/>
              <a:t>Мониторинг </a:t>
            </a:r>
            <a:r>
              <a:rPr lang="ru-RU" dirty="0"/>
              <a:t>качества знаний </a:t>
            </a:r>
            <a:r>
              <a:rPr lang="ru-RU" dirty="0" smtClean="0"/>
              <a:t>ОО, сравнительный анализ с итогами муниципальных к/</a:t>
            </a:r>
            <a:r>
              <a:rPr lang="ru-RU" dirty="0" err="1" smtClean="0"/>
              <a:t>р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Проведение </a:t>
            </a:r>
            <a:r>
              <a:rPr lang="ru-RU" dirty="0"/>
              <a:t>срезов знаний, </a:t>
            </a:r>
            <a:r>
              <a:rPr lang="ru-RU" dirty="0" smtClean="0"/>
              <a:t>анализ с итогами четвертных, полугодовых оценок , пробных экзаменов; </a:t>
            </a:r>
            <a:r>
              <a:rPr lang="ru-RU" dirty="0"/>
              <a:t>выработка </a:t>
            </a:r>
            <a:r>
              <a:rPr lang="ru-RU" dirty="0" smtClean="0"/>
              <a:t>рекомендаций. Работа проведена в </a:t>
            </a:r>
            <a:r>
              <a:rPr lang="ru-RU" dirty="0"/>
              <a:t>16 школах </a:t>
            </a:r>
            <a:r>
              <a:rPr lang="ru-RU" dirty="0" smtClean="0"/>
              <a:t>района  исходя из мониторинга, рассматривались школы с высокими результатами;</a:t>
            </a:r>
            <a:endParaRPr lang="ru-RU" dirty="0"/>
          </a:p>
          <a:p>
            <a:r>
              <a:rPr lang="ru-RU" dirty="0" smtClean="0"/>
              <a:t>Анализ </a:t>
            </a:r>
            <a:r>
              <a:rPr lang="ru-RU" dirty="0"/>
              <a:t>ВПР с разработкой рекомендаций. </a:t>
            </a:r>
            <a:r>
              <a:rPr lang="ru-RU" dirty="0" smtClean="0"/>
              <a:t>                 ВПР </a:t>
            </a:r>
            <a:r>
              <a:rPr lang="ru-RU" dirty="0"/>
              <a:t>состоялись по всем предметам с охватом 80-100</a:t>
            </a:r>
            <a:r>
              <a:rPr lang="ru-RU" dirty="0" smtClean="0"/>
              <a:t>%. В объективности проведения заинтересованы ОО</a:t>
            </a:r>
            <a:endParaRPr lang="ru-RU" dirty="0"/>
          </a:p>
        </p:txBody>
      </p:sp>
      <p:sp>
        <p:nvSpPr>
          <p:cNvPr id="523" name="Shape 523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/>
          </a:p>
        </p:txBody>
      </p:sp>
      <p:grpSp>
        <p:nvGrpSpPr>
          <p:cNvPr id="13" name="Shape 741"/>
          <p:cNvGrpSpPr/>
          <p:nvPr/>
        </p:nvGrpSpPr>
        <p:grpSpPr>
          <a:xfrm>
            <a:off x="157029" y="908720"/>
            <a:ext cx="333016" cy="241699"/>
            <a:chOff x="4604550" y="3714775"/>
            <a:chExt cx="439625" cy="319075"/>
          </a:xfrm>
        </p:grpSpPr>
        <p:sp>
          <p:nvSpPr>
            <p:cNvPr id="14" name="Shape 742"/>
            <p:cNvSpPr/>
            <p:nvPr/>
          </p:nvSpPr>
          <p:spPr>
            <a:xfrm>
              <a:off x="4604550" y="3714775"/>
              <a:ext cx="439625" cy="319075"/>
            </a:xfrm>
            <a:custGeom>
              <a:avLst/>
              <a:gdLst/>
              <a:ahLst/>
              <a:cxnLst/>
              <a:rect l="0" t="0" r="0" b="0"/>
              <a:pathLst>
                <a:path w="17585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743"/>
            <p:cNvSpPr/>
            <p:nvPr/>
          </p:nvSpPr>
          <p:spPr>
            <a:xfrm>
              <a:off x="4647175" y="3761675"/>
              <a:ext cx="354400" cy="213725"/>
            </a:xfrm>
            <a:custGeom>
              <a:avLst/>
              <a:gdLst/>
              <a:ahLst/>
              <a:cxnLst/>
              <a:rect l="0" t="0" r="0" b="0"/>
              <a:pathLst>
                <a:path w="14176" h="8549" fill="none" extrusionOk="0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02324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1928794" y="0"/>
            <a:ext cx="7035694" cy="100010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dirty="0">
                <a:solidFill>
                  <a:srgbClr val="FF9800"/>
                </a:solidFill>
              </a:rPr>
              <a:t>ОБЕСПЕЧЕНИЕ </a:t>
            </a:r>
            <a:r>
              <a:rPr lang="ru-RU" dirty="0" smtClean="0">
                <a:solidFill>
                  <a:srgbClr val="FF9800"/>
                </a:solidFill>
              </a:rPr>
              <a:t/>
            </a:r>
            <a:br>
              <a:rPr lang="ru-RU" dirty="0" smtClean="0">
                <a:solidFill>
                  <a:srgbClr val="FF9800"/>
                </a:solidFill>
              </a:rPr>
            </a:br>
            <a:r>
              <a:rPr lang="ru-RU" dirty="0" smtClean="0">
                <a:solidFill>
                  <a:srgbClr val="FF9800"/>
                </a:solidFill>
              </a:rPr>
              <a:t>ПРОФЕССИОНАЛЬНОГО </a:t>
            </a:r>
            <a:r>
              <a:rPr lang="ru-RU" dirty="0">
                <a:solidFill>
                  <a:srgbClr val="FF9800"/>
                </a:solidFill>
              </a:rPr>
              <a:t>РОСТА ПЕДАГОГОВ</a:t>
            </a:r>
            <a:endParaRPr dirty="0">
              <a:solidFill>
                <a:srgbClr val="FF9800"/>
              </a:solidFill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subTitle" idx="4294967295"/>
          </p:nvPr>
        </p:nvSpPr>
        <p:spPr>
          <a:xfrm>
            <a:off x="357158" y="3717032"/>
            <a:ext cx="8391059" cy="5692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spcAft>
                <a:spcPts val="1000"/>
              </a:spcAft>
            </a:pPr>
            <a:r>
              <a:rPr lang="ru-RU" sz="1800" dirty="0" smtClean="0"/>
              <a:t>«Подготовка к ГИА по математике»:  </a:t>
            </a:r>
            <a:r>
              <a:rPr lang="ru-RU" sz="1600" dirty="0" smtClean="0"/>
              <a:t>Практикумы для учителей на муниципальном уровне на базе ресурсного    центра;</a:t>
            </a:r>
          </a:p>
          <a:p>
            <a:pPr marL="285750" indent="-190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1600" dirty="0" smtClean="0"/>
              <a:t> Математический </a:t>
            </a:r>
            <a:r>
              <a:rPr lang="ru-RU" sz="1600" dirty="0" err="1"/>
              <a:t>коучинг</a:t>
            </a:r>
            <a:r>
              <a:rPr lang="ru-RU" sz="1600" dirty="0"/>
              <a:t> «Способы решения задач повышенной сложности», «Особенности подготовки к ЕГЭ по математике» (преподаватели КФУ и МБОУ «Лицей-интернат № 79»г. Набережные Челны) для учителей и учащихся;</a:t>
            </a:r>
          </a:p>
          <a:p>
            <a:pPr marL="285750" indent="-285750">
              <a:spcAft>
                <a:spcPts val="1000"/>
              </a:spcAft>
            </a:pPr>
            <a:r>
              <a:rPr lang="ru-RU" sz="1800" dirty="0"/>
              <a:t>«Повышение компетентности учителей физики в области современных образовательных технологий»;</a:t>
            </a:r>
          </a:p>
          <a:p>
            <a:pPr marL="285750" indent="-285750">
              <a:spcAft>
                <a:spcPts val="1000"/>
              </a:spcAft>
            </a:pPr>
            <a:r>
              <a:rPr lang="ru-RU" sz="1800" dirty="0"/>
              <a:t>«Повышения уровня профессионализма учителей иностранного языка»;</a:t>
            </a:r>
          </a:p>
          <a:p>
            <a:pPr marL="285750" indent="-285750">
              <a:spcAft>
                <a:spcPts val="1000"/>
              </a:spcAft>
            </a:pPr>
            <a:r>
              <a:rPr lang="ru-RU" sz="1800" dirty="0"/>
              <a:t>«Формирование ИКТ-компетентности педагогов</a:t>
            </a:r>
            <a:r>
              <a:rPr lang="ru-RU" sz="1800" dirty="0" smtClean="0"/>
              <a:t>».</a:t>
            </a:r>
          </a:p>
          <a:p>
            <a:pPr lvl="0"/>
            <a:r>
              <a:rPr lang="ru-RU" sz="1800" dirty="0" smtClean="0"/>
              <a:t>Цель:  </a:t>
            </a:r>
            <a:r>
              <a:rPr lang="ru-RU" sz="1800" kern="1200" dirty="0" smtClean="0">
                <a:solidFill>
                  <a:schemeClr val="tx1"/>
                </a:solidFill>
              </a:rPr>
              <a:t>обновление содержания и форм информационно-методического  сопровождения  предметных областей;</a:t>
            </a:r>
          </a:p>
          <a:p>
            <a:pPr lvl="0"/>
            <a:r>
              <a:rPr lang="ru-RU" sz="1800" kern="1200" dirty="0" smtClean="0">
                <a:solidFill>
                  <a:schemeClr val="tx1"/>
                </a:solidFill>
              </a:rPr>
              <a:t>оказание адресной методической помощи, поддержки педагогов и выпускников.</a:t>
            </a:r>
            <a:endParaRPr lang="ru-RU" sz="1800" dirty="0"/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142844" y="1071547"/>
            <a:ext cx="857256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dirty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Реализация муниципальных проектов по </a:t>
            </a:r>
            <a:r>
              <a:rPr lang="ru-RU" sz="2000" b="1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методической</a:t>
            </a:r>
            <a:endParaRPr lang="ru-RU" sz="2000" b="1" dirty="0">
              <a:solidFill>
                <a:srgbClr val="263248"/>
              </a:solidFill>
              <a:highlight>
                <a:srgbClr val="C7D3E6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algn="ctr">
              <a:buNone/>
            </a:pPr>
            <a:r>
              <a:rPr lang="ru-RU" sz="2000" b="1" dirty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    </a:t>
            </a:r>
            <a:r>
              <a:rPr lang="ru-RU" sz="2000" b="1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поддержке </a:t>
            </a:r>
            <a:r>
              <a:rPr lang="ru-RU" sz="2000" b="1" dirty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педагогов к  подготовке к ГИА</a:t>
            </a:r>
            <a:r>
              <a:rPr lang="ru-RU" sz="2000" b="1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:</a:t>
            </a:r>
            <a:endParaRPr lang="ru-RU" sz="2200" b="1" dirty="0" smtClean="0">
              <a:solidFill>
                <a:srgbClr val="263248"/>
              </a:solidFill>
              <a:highlight>
                <a:srgbClr val="C7D3E6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algn="ctr">
              <a:buNone/>
            </a:pPr>
            <a:endParaRPr lang="ru-RU" sz="2200" b="1" dirty="0">
              <a:solidFill>
                <a:srgbClr val="263248"/>
              </a:solidFill>
              <a:highlight>
                <a:srgbClr val="C7D3E6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2184562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title"/>
          </p:nvPr>
        </p:nvSpPr>
        <p:spPr>
          <a:xfrm>
            <a:off x="814274" y="523433"/>
            <a:ext cx="6350014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800" dirty="0" smtClean="0"/>
              <a:t>Результаты ЕГЭ</a:t>
            </a:r>
            <a:endParaRPr sz="2800" dirty="0"/>
          </a:p>
        </p:txBody>
      </p:sp>
      <p:graphicFrame>
        <p:nvGraphicFramePr>
          <p:cNvPr id="342" name="Shape 342"/>
          <p:cNvGraphicFramePr/>
          <p:nvPr>
            <p:extLst>
              <p:ext uri="{D42A27DB-BD31-4B8C-83A1-F6EECF244321}">
                <p14:modId xmlns:p14="http://schemas.microsoft.com/office/powerpoint/2010/main" val="1207039276"/>
              </p:ext>
            </p:extLst>
          </p:nvPr>
        </p:nvGraphicFramePr>
        <p:xfrm>
          <a:off x="484506" y="2564904"/>
          <a:ext cx="8047487" cy="24536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795588"/>
                <a:gridCol w="2717603"/>
                <a:gridCol w="2534296"/>
              </a:tblGrid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2017 год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2018 год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 anchor="ctr">
                    <a:lnL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044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Русский язык</a:t>
                      </a:r>
                    </a:p>
                  </a:txBody>
                  <a:tcPr marL="68580" marR="68580" marT="0" marB="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72,1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72,0</a:t>
                      </a:r>
                    </a:p>
                  </a:txBody>
                  <a:tcPr marL="68580" marR="68580" marT="0" marB="0" anchor="ctr">
                    <a:lnL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84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Математика П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49,4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55,2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84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Математикам Б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4,4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4,3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84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Без аттестата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0/0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0/0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343" name="Shape 343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/>
          </a:p>
        </p:txBody>
      </p:sp>
      <p:grpSp>
        <p:nvGrpSpPr>
          <p:cNvPr id="10" name="Shape 628"/>
          <p:cNvGrpSpPr/>
          <p:nvPr/>
        </p:nvGrpSpPr>
        <p:grpSpPr>
          <a:xfrm>
            <a:off x="323528" y="836712"/>
            <a:ext cx="321956" cy="325630"/>
            <a:chOff x="5290150" y="1636700"/>
            <a:chExt cx="425025" cy="429875"/>
          </a:xfrm>
        </p:grpSpPr>
        <p:sp>
          <p:nvSpPr>
            <p:cNvPr id="11" name="Shape 629"/>
            <p:cNvSpPr/>
            <p:nvPr/>
          </p:nvSpPr>
          <p:spPr>
            <a:xfrm>
              <a:off x="5396700" y="1939925"/>
              <a:ext cx="211900" cy="126650"/>
            </a:xfrm>
            <a:custGeom>
              <a:avLst/>
              <a:gdLst/>
              <a:ahLst/>
              <a:cxnLst/>
              <a:rect l="0" t="0" r="0" b="0"/>
              <a:pathLst>
                <a:path w="8476" h="5066" fill="none" extrusionOk="0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630"/>
            <p:cNvSpPr/>
            <p:nvPr/>
          </p:nvSpPr>
          <p:spPr>
            <a:xfrm>
              <a:off x="5290150" y="1636700"/>
              <a:ext cx="425025" cy="294100"/>
            </a:xfrm>
            <a:custGeom>
              <a:avLst/>
              <a:gdLst/>
              <a:ahLst/>
              <a:cxnLst/>
              <a:rect l="0" t="0" r="0" b="0"/>
              <a:pathLst>
                <a:path w="17001" h="11764" fill="none" extrusionOk="0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687822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2339752" y="116632"/>
            <a:ext cx="6624736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400" dirty="0" smtClean="0">
                <a:solidFill>
                  <a:srgbClr val="FF9800"/>
                </a:solidFill>
              </a:rPr>
              <a:t>ОБЕСПЕЧЕНИЕ </a:t>
            </a:r>
            <a:r>
              <a:rPr lang="ru-RU" sz="2400" dirty="0">
                <a:solidFill>
                  <a:srgbClr val="FF9800"/>
                </a:solidFill>
              </a:rPr>
              <a:t>ПРОФЕССИОНАЛЬНОГО РОСТА ПЕДАГОГОВ</a:t>
            </a:r>
            <a:r>
              <a:rPr lang="ru-RU" sz="2800" dirty="0">
                <a:solidFill>
                  <a:srgbClr val="FF9800"/>
                </a:solidFill>
              </a:rPr>
              <a:t/>
            </a:r>
            <a:br>
              <a:rPr lang="ru-RU" sz="2800" dirty="0">
                <a:solidFill>
                  <a:srgbClr val="FF9800"/>
                </a:solidFill>
              </a:rPr>
            </a:br>
            <a:endParaRPr sz="2800" dirty="0">
              <a:solidFill>
                <a:srgbClr val="FF9800"/>
              </a:solidFill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subTitle" idx="4294967295"/>
          </p:nvPr>
        </p:nvSpPr>
        <p:spPr>
          <a:xfrm>
            <a:off x="376706" y="2204864"/>
            <a:ext cx="8316924" cy="10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lnSpc>
                <a:spcPts val="3000"/>
              </a:lnSpc>
              <a:spcAft>
                <a:spcPts val="1000"/>
              </a:spcAft>
            </a:pPr>
            <a:r>
              <a:rPr lang="ru-RU" sz="2000" dirty="0"/>
              <a:t>Реализация муниципального проекта «Малая академия». </a:t>
            </a:r>
            <a:r>
              <a:rPr lang="ru-RU" sz="2000" dirty="0" smtClean="0"/>
              <a:t>                                           Цель</a:t>
            </a:r>
            <a:r>
              <a:rPr lang="ru-RU" sz="2000" dirty="0"/>
              <a:t>: </a:t>
            </a:r>
            <a:r>
              <a:rPr lang="ru-RU" sz="2000" dirty="0" smtClean="0"/>
              <a:t>повышение компетентности педагогов в подготовке к олимпиадам;  увеличение </a:t>
            </a:r>
            <a:r>
              <a:rPr lang="ru-RU" sz="2000" dirty="0"/>
              <a:t>количества призеров республиканского </a:t>
            </a:r>
            <a:r>
              <a:rPr lang="ru-RU" sz="2000" dirty="0" smtClean="0"/>
              <a:t>  этапа </a:t>
            </a:r>
            <a:r>
              <a:rPr lang="ru-RU" sz="2000" dirty="0"/>
              <a:t>олимпиад среди 4-8 классов</a:t>
            </a:r>
            <a:r>
              <a:rPr lang="ru-RU" sz="2000" dirty="0" smtClean="0"/>
              <a:t>.</a:t>
            </a:r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357158" y="1428736"/>
            <a:ext cx="8076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Подготовка к олимпиадам: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9070" y="3500427"/>
            <a:ext cx="806489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200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Мероприятия:</a:t>
            </a:r>
            <a:endParaRPr lang="ru-RU" sz="2200" dirty="0">
              <a:solidFill>
                <a:srgbClr val="263248"/>
              </a:solidFill>
              <a:highlight>
                <a:srgbClr val="C7D3E6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7" name="Shape 249"/>
          <p:cNvSpPr txBox="1">
            <a:spLocks/>
          </p:cNvSpPr>
          <p:nvPr/>
        </p:nvSpPr>
        <p:spPr>
          <a:xfrm>
            <a:off x="357158" y="4000504"/>
            <a:ext cx="8481236" cy="2071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r>
              <a:rPr lang="ru-RU" sz="2000" kern="0" dirty="0" smtClean="0"/>
              <a:t>Разработка  авторских программ учителями - предметниками</a:t>
            </a:r>
          </a:p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r>
              <a:rPr lang="ru-RU" sz="2000" kern="0" dirty="0" smtClean="0"/>
              <a:t>Трансляция опыта через муниципальные практикумы для</a:t>
            </a:r>
          </a:p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r>
              <a:rPr lang="ru-RU" sz="2000" kern="0" dirty="0" smtClean="0"/>
              <a:t> учителей и учащихся </a:t>
            </a:r>
            <a:endParaRPr lang="ru-RU" sz="2000" kern="0" dirty="0"/>
          </a:p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r>
              <a:rPr lang="ru-RU" sz="2000" kern="0" dirty="0"/>
              <a:t>Профильные смены и УТС</a:t>
            </a:r>
          </a:p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r>
              <a:rPr lang="ru-RU" sz="2000" kern="0" dirty="0"/>
              <a:t>Зимняя смена в г. Альметьевске</a:t>
            </a:r>
          </a:p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r>
              <a:rPr lang="ru-RU" sz="2000" kern="0" dirty="0"/>
              <a:t>Практикумы с преподавателями филиала КФУ в </a:t>
            </a:r>
            <a:r>
              <a:rPr lang="ru-RU" sz="2000" kern="0" dirty="0" smtClean="0"/>
              <a:t>г</a:t>
            </a:r>
            <a:r>
              <a:rPr lang="ru-RU" sz="2000" kern="0" dirty="0"/>
              <a:t>. Елабуга</a:t>
            </a:r>
          </a:p>
        </p:txBody>
      </p:sp>
    </p:spTree>
    <p:extLst>
      <p:ext uri="{BB962C8B-B14F-4D97-AF65-F5344CB8AC3E}">
        <p14:creationId xmlns:p14="http://schemas.microsoft.com/office/powerpoint/2010/main" val="1658063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title"/>
          </p:nvPr>
        </p:nvSpPr>
        <p:spPr>
          <a:xfrm>
            <a:off x="814274" y="523433"/>
            <a:ext cx="6350014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800" dirty="0" smtClean="0"/>
              <a:t>Результаты олимпиад</a:t>
            </a:r>
            <a:endParaRPr sz="2800" dirty="0"/>
          </a:p>
        </p:txBody>
      </p:sp>
      <p:graphicFrame>
        <p:nvGraphicFramePr>
          <p:cNvPr id="342" name="Shape 342"/>
          <p:cNvGraphicFramePr/>
          <p:nvPr>
            <p:extLst>
              <p:ext uri="{D42A27DB-BD31-4B8C-83A1-F6EECF244321}">
                <p14:modId xmlns:p14="http://schemas.microsoft.com/office/powerpoint/2010/main" val="1739826660"/>
              </p:ext>
            </p:extLst>
          </p:nvPr>
        </p:nvGraphicFramePr>
        <p:xfrm>
          <a:off x="466379" y="1988841"/>
          <a:ext cx="8047487" cy="371886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617789"/>
                <a:gridCol w="1224136"/>
                <a:gridCol w="1205562"/>
              </a:tblGrid>
              <a:tr h="2679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Олимпиады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2017 год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2018 год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458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Республиканский этап Всероссийских и заключительный этап Республиканских </a:t>
                      </a: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олимпиад  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30 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</a:tr>
              <a:tr h="2679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Республиканская </a:t>
                      </a: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олимпиада «Путь к олимпу»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11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9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</a:tr>
              <a:tr h="2679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ИТОГО</a:t>
                      </a: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33</a:t>
                      </a: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39</a:t>
                      </a: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56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Международная олимпиада по татарскому языку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1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1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</a:tr>
              <a:tr h="556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Международная олимпиада по русскому языку для учащихся </a:t>
                      </a:r>
                      <a:r>
                        <a:rPr lang="ru-RU" sz="1900" b="0" i="0" u="none" strike="noStrike" cap="none" dirty="0" err="1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нац</a:t>
                      </a: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. </a:t>
                      </a: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школ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1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1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</a:tr>
              <a:tr h="620693">
                <a:tc gridSpan="3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Количество призовых мест среди учащихся 4-8 классов увеличилось с 3 до 11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0" i="0" u="none" strike="noStrike" cap="none" dirty="0" smtClean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343" name="Shape 343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/>
          </a:p>
        </p:txBody>
      </p:sp>
      <p:grpSp>
        <p:nvGrpSpPr>
          <p:cNvPr id="10" name="Shape 628"/>
          <p:cNvGrpSpPr/>
          <p:nvPr/>
        </p:nvGrpSpPr>
        <p:grpSpPr>
          <a:xfrm>
            <a:off x="323528" y="836712"/>
            <a:ext cx="321956" cy="325630"/>
            <a:chOff x="5290150" y="1636700"/>
            <a:chExt cx="425025" cy="429875"/>
          </a:xfrm>
        </p:grpSpPr>
        <p:sp>
          <p:nvSpPr>
            <p:cNvPr id="11" name="Shape 629"/>
            <p:cNvSpPr/>
            <p:nvPr/>
          </p:nvSpPr>
          <p:spPr>
            <a:xfrm>
              <a:off x="5396700" y="1939925"/>
              <a:ext cx="211900" cy="126650"/>
            </a:xfrm>
            <a:custGeom>
              <a:avLst/>
              <a:gdLst/>
              <a:ahLst/>
              <a:cxnLst/>
              <a:rect l="0" t="0" r="0" b="0"/>
              <a:pathLst>
                <a:path w="8476" h="5066" fill="none" extrusionOk="0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630"/>
            <p:cNvSpPr/>
            <p:nvPr/>
          </p:nvSpPr>
          <p:spPr>
            <a:xfrm>
              <a:off x="5290150" y="1636700"/>
              <a:ext cx="425025" cy="294100"/>
            </a:xfrm>
            <a:custGeom>
              <a:avLst/>
              <a:gdLst/>
              <a:ahLst/>
              <a:cxnLst/>
              <a:rect l="0" t="0" r="0" b="0"/>
              <a:pathLst>
                <a:path w="17001" h="11764" fill="none" extrusionOk="0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36187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/>
          </a:p>
        </p:txBody>
      </p:sp>
      <p:sp>
        <p:nvSpPr>
          <p:cNvPr id="4" name="Shape 314"/>
          <p:cNvSpPr txBox="1">
            <a:spLocks/>
          </p:cNvSpPr>
          <p:nvPr/>
        </p:nvSpPr>
        <p:spPr>
          <a:xfrm>
            <a:off x="-222731" y="4797152"/>
            <a:ext cx="8208912" cy="1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/>
            <a:r>
              <a:rPr lang="ru-RU" sz="26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 церемонии награждения победителей предметных олимпиад в г</a:t>
            </a:r>
            <a:r>
              <a:rPr lang="ru-RU" sz="26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Казань</a:t>
            </a:r>
            <a:endParaRPr lang="ru-RU" sz="26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26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Всероссийская олимпиада школьников</a:t>
            </a:r>
            <a:endParaRPr lang="en-US" sz="26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2411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35278" y="476672"/>
            <a:ext cx="7683422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1700" dirty="0"/>
              <a:t>ОБЕСПЕЧЕНИЕ ПРОФЕССИОНАЛЬНОГО РОСТА ПЕДАГОГОВ</a:t>
            </a:r>
            <a:br>
              <a:rPr lang="ru-RU" sz="1700" dirty="0"/>
            </a:br>
            <a:r>
              <a:rPr lang="ru-RU" dirty="0"/>
              <a:t>Подготовка к конкурсам профессионального </a:t>
            </a:r>
            <a:r>
              <a:rPr lang="ru-RU" dirty="0" smtClean="0"/>
              <a:t>мастерства</a:t>
            </a:r>
            <a:endParaRPr lang="ru-RU" dirty="0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28</a:t>
            </a:fld>
            <a:endParaRPr/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251520" y="1988840"/>
            <a:ext cx="5845957" cy="23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lnSpc>
                <a:spcPts val="2000"/>
              </a:lnSpc>
              <a:spcAft>
                <a:spcPts val="1000"/>
              </a:spcAft>
              <a:buSzPts val="2400"/>
            </a:pPr>
            <a:r>
              <a:rPr lang="ru-RU" dirty="0"/>
              <a:t>Семинары для участников </a:t>
            </a:r>
            <a:r>
              <a:rPr lang="ru-RU" dirty="0" smtClean="0"/>
              <a:t>                  муниципального конкурса;</a:t>
            </a:r>
            <a:endParaRPr lang="ru-RU" dirty="0"/>
          </a:p>
          <a:p>
            <a:pPr marL="285750" lvl="0" indent="-285750">
              <a:lnSpc>
                <a:spcPts val="2000"/>
              </a:lnSpc>
              <a:spcAft>
                <a:spcPts val="1000"/>
              </a:spcAft>
              <a:buSzPts val="2400"/>
            </a:pPr>
            <a:r>
              <a:rPr lang="ru-RU" dirty="0" smtClean="0"/>
              <a:t>Мастер-классы - 6</a:t>
            </a:r>
            <a:r>
              <a:rPr lang="ru-RU" dirty="0"/>
              <a:t>;</a:t>
            </a:r>
          </a:p>
          <a:p>
            <a:pPr marL="285750" lvl="0" indent="-285750">
              <a:lnSpc>
                <a:spcPts val="2000"/>
              </a:lnSpc>
              <a:spcAft>
                <a:spcPts val="1000"/>
              </a:spcAft>
              <a:buSzPts val="2400"/>
            </a:pPr>
            <a:r>
              <a:rPr lang="ru-RU" dirty="0"/>
              <a:t>Тренинг </a:t>
            </a:r>
            <a:r>
              <a:rPr lang="ru-RU" dirty="0" smtClean="0"/>
              <a:t>- </a:t>
            </a:r>
            <a:r>
              <a:rPr lang="ru-RU" dirty="0"/>
              <a:t>2;</a:t>
            </a:r>
          </a:p>
          <a:p>
            <a:pPr marL="285750" lvl="0" indent="-285750">
              <a:lnSpc>
                <a:spcPts val="2000"/>
              </a:lnSpc>
              <a:spcAft>
                <a:spcPts val="1000"/>
              </a:spcAft>
              <a:buSzPts val="2400"/>
            </a:pPr>
            <a:r>
              <a:rPr lang="ru-RU" dirty="0"/>
              <a:t>Разработка рекомендаций.</a:t>
            </a:r>
          </a:p>
          <a:p>
            <a:pPr marL="0" lvl="0" indent="0" rtl="0">
              <a:lnSpc>
                <a:spcPts val="2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/>
          </a:p>
          <a:p>
            <a:pPr marL="0" lvl="0" indent="0">
              <a:lnSpc>
                <a:spcPts val="2000"/>
              </a:lnSpc>
              <a:spcBef>
                <a:spcPts val="600"/>
              </a:spcBef>
              <a:spcAft>
                <a:spcPts val="1000"/>
              </a:spcAft>
              <a:buNone/>
            </a:pPr>
            <a:endParaRPr dirty="0"/>
          </a:p>
        </p:txBody>
      </p:sp>
      <p:pic>
        <p:nvPicPr>
          <p:cNvPr id="25" name="Picture 2" descr="C:\Users\Ilsiya\Pictures\на презентацию\IMG-20170617-WA0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34172"/>
            <a:ext cx="2880320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Ilsiya\Pictures\на презентацию\IMG-20170617-WA001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6"/>
          <a:stretch/>
        </p:blipFill>
        <p:spPr bwMode="auto">
          <a:xfrm>
            <a:off x="3635896" y="4416122"/>
            <a:ext cx="2761802" cy="2160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C:\Users\Ilsiya\Pictures\на презентацию\IMG-20170617-WA00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733" y="1916832"/>
            <a:ext cx="2315171" cy="1446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C:\Users\Ilsiya\Pictures\на презентацию\IMG-20170617-WA00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733" y="3762313"/>
            <a:ext cx="2315171" cy="1736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3020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title"/>
          </p:nvPr>
        </p:nvSpPr>
        <p:spPr>
          <a:xfrm>
            <a:off x="814274" y="523433"/>
            <a:ext cx="6350014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800" dirty="0"/>
              <a:t>Конкурсы профессионального мастерства</a:t>
            </a:r>
          </a:p>
        </p:txBody>
      </p:sp>
      <p:graphicFrame>
        <p:nvGraphicFramePr>
          <p:cNvPr id="342" name="Shape 342"/>
          <p:cNvGraphicFramePr/>
          <p:nvPr>
            <p:extLst>
              <p:ext uri="{D42A27DB-BD31-4B8C-83A1-F6EECF244321}">
                <p14:modId xmlns:p14="http://schemas.microsoft.com/office/powerpoint/2010/main" val="3596522186"/>
              </p:ext>
            </p:extLst>
          </p:nvPr>
        </p:nvGraphicFramePr>
        <p:xfrm>
          <a:off x="179512" y="1988840"/>
          <a:ext cx="8568952" cy="4503805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045164"/>
                <a:gridCol w="5523788"/>
              </a:tblGrid>
              <a:tr h="216024"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2017 год</a:t>
                      </a:r>
                      <a:endParaRPr lang="ru-RU" sz="18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2018 год</a:t>
                      </a:r>
                      <a:endParaRPr lang="ru-RU" sz="18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34243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3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Победители, призеры, лауреаты  муниципального этапа – 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24</a:t>
                      </a:r>
                      <a:endParaRPr lang="ru-RU" sz="13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Победители</a:t>
                      </a:r>
                      <a:r>
                        <a:rPr lang="ru-RU" sz="13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, призеры, лауреаты  муниципального этапа -  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28   </a:t>
                      </a:r>
                      <a:endParaRPr lang="ru-RU" sz="13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/>
                </a:tc>
              </a:tr>
              <a:tr h="409051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3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Финалисты (участники республиканского этапа) – 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5 </a:t>
                      </a:r>
                      <a:endParaRPr lang="ru-RU" sz="13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3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Финалисты (участники республиканского этапа) – 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6 </a:t>
                      </a:r>
                      <a:endParaRPr lang="ru-RU" sz="13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3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 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</a:t>
                      </a:r>
                      <a:endParaRPr lang="ru-RU" sz="13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/>
                </a:tc>
              </a:tr>
              <a:tr h="234243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3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Лауреаты  республиканского этапа – 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</a:t>
                      </a:r>
                      <a:endParaRPr lang="ru-RU" sz="13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3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Лауреаты республиканского этапа – 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4</a:t>
                      </a:r>
                      <a:endParaRPr lang="ru-RU" sz="13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/>
                </a:tc>
              </a:tr>
              <a:tr h="409051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Победитель </a:t>
                      </a:r>
                      <a:r>
                        <a:rPr lang="ru-RU" sz="13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в номинации «Растим патриотов России» 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                     в </a:t>
                      </a:r>
                      <a:r>
                        <a:rPr lang="ru-RU" sz="13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направлении «Педагогический дебют» 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- 1 (учитель </a:t>
                      </a:r>
                      <a:r>
                        <a:rPr lang="ru-RU" sz="13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истории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)</a:t>
                      </a:r>
                      <a:endParaRPr lang="ru-RU" sz="13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Лауреат  </a:t>
                      </a:r>
                      <a:r>
                        <a:rPr lang="ru-RU" sz="13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в направлении «Педагогический дебют» 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- 1 победитель гранта «Наш новый  учитель»  в 2018 г.  </a:t>
                      </a:r>
                      <a:endParaRPr lang="ru-RU" sz="13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/>
                </a:tc>
              </a:tr>
              <a:tr h="409051">
                <a:tc rowSpan="3">
                  <a:txBody>
                    <a:bodyPr/>
                    <a:lstStyle/>
                    <a:p>
                      <a:pPr marL="0" indent="0" algn="l"/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Лауреат  в номинации «Лучший педагог- организатор» -1 </a:t>
                      </a:r>
                      <a:endParaRPr lang="ru-RU" sz="13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Лауреат  </a:t>
                      </a:r>
                      <a:r>
                        <a:rPr lang="ru-RU" sz="13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в номинации «Педагог- организатор» -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1</a:t>
                      </a:r>
                      <a:endParaRPr lang="ru-RU" sz="13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/>
                </a:tc>
              </a:tr>
              <a:tr h="62128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1115" marR="41115" marT="0" marB="0"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Победитель  </a:t>
                      </a:r>
                      <a:r>
                        <a:rPr lang="ru-RU" sz="13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в номинации 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«Милли </a:t>
                      </a:r>
                      <a:r>
                        <a:rPr lang="ru-RU" sz="1300" b="0" i="0" u="none" strike="noStrike" cap="none" dirty="0" err="1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традицияләрне</a:t>
                      </a:r>
                      <a:r>
                        <a:rPr lang="ru-RU" sz="13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</a:t>
                      </a:r>
                      <a:r>
                        <a:rPr lang="ru-RU" sz="1300" b="0" i="0" u="none" strike="noStrike" cap="none" dirty="0" err="1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саклаучы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» </a:t>
                      </a:r>
                      <a:r>
                        <a:rPr lang="ru-RU" sz="13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в заключительном этапе Всероссийского конкурса мастер-класса учителей родного языка и 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литературы</a:t>
                      </a:r>
                      <a:r>
                        <a:rPr lang="tt-RU" sz="1300" b="0" i="0" u="none" strike="noStrike" cap="none" baseline="0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«</a:t>
                      </a:r>
                      <a:r>
                        <a:rPr lang="tt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Туган тел</a:t>
                      </a: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» </a:t>
                      </a:r>
                      <a:r>
                        <a:rPr lang="tt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- 1</a:t>
                      </a:r>
                      <a:endParaRPr lang="ru-RU" sz="13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/>
                </a:tc>
              </a:tr>
              <a:tr h="1045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- Лауреат республиканского конкурса «Учитель года Республики Татарстан по курсу </a:t>
                      </a:r>
                    </a:p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3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«Основы безопасности жизнедеятельности» 2017-2018 учебного года» - 1</a:t>
                      </a:r>
                      <a:endParaRPr lang="ru-RU" sz="13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/>
                </a:tc>
              </a:tr>
            </a:tbl>
          </a:graphicData>
        </a:graphic>
      </p:graphicFrame>
      <p:sp>
        <p:nvSpPr>
          <p:cNvPr id="343" name="Shape 343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29</a:t>
            </a:fld>
            <a:endParaRPr/>
          </a:p>
        </p:txBody>
      </p:sp>
      <p:grpSp>
        <p:nvGrpSpPr>
          <p:cNvPr id="10" name="Shape 628"/>
          <p:cNvGrpSpPr/>
          <p:nvPr/>
        </p:nvGrpSpPr>
        <p:grpSpPr>
          <a:xfrm>
            <a:off x="323528" y="836712"/>
            <a:ext cx="321956" cy="325630"/>
            <a:chOff x="5290150" y="1636700"/>
            <a:chExt cx="425025" cy="429875"/>
          </a:xfrm>
        </p:grpSpPr>
        <p:sp>
          <p:nvSpPr>
            <p:cNvPr id="11" name="Shape 629"/>
            <p:cNvSpPr/>
            <p:nvPr/>
          </p:nvSpPr>
          <p:spPr>
            <a:xfrm>
              <a:off x="5396700" y="1939925"/>
              <a:ext cx="211900" cy="126650"/>
            </a:xfrm>
            <a:custGeom>
              <a:avLst/>
              <a:gdLst/>
              <a:ahLst/>
              <a:cxnLst/>
              <a:rect l="0" t="0" r="0" b="0"/>
              <a:pathLst>
                <a:path w="8476" h="5066" fill="none" extrusionOk="0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630"/>
            <p:cNvSpPr/>
            <p:nvPr/>
          </p:nvSpPr>
          <p:spPr>
            <a:xfrm>
              <a:off x="5290150" y="1636700"/>
              <a:ext cx="425025" cy="294100"/>
            </a:xfrm>
            <a:custGeom>
              <a:avLst/>
              <a:gdLst/>
              <a:ahLst/>
              <a:cxnLst/>
              <a:rect l="0" t="0" r="0" b="0"/>
              <a:pathLst>
                <a:path w="17001" h="11764" fill="none" extrusionOk="0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10094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2570186609"/>
              </p:ext>
            </p:extLst>
          </p:nvPr>
        </p:nvGraphicFramePr>
        <p:xfrm>
          <a:off x="-108520" y="260648"/>
          <a:ext cx="9252520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2903" y="2018995"/>
            <a:ext cx="1452442" cy="339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1500166" y="1785926"/>
            <a:ext cx="24288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prstClr val="black"/>
                </a:solidFill>
                <a:latin typeface="Roboto Condensed"/>
              </a:rPr>
              <a:t>ТВОРЧЕСКИЕ  </a:t>
            </a:r>
          </a:p>
          <a:p>
            <a:pPr algn="ctr"/>
            <a:r>
              <a:rPr lang="ru-RU" sz="1500" dirty="0" smtClean="0">
                <a:solidFill>
                  <a:prstClr val="black"/>
                </a:solidFill>
                <a:latin typeface="Roboto Condensed"/>
              </a:rPr>
              <a:t>ГРУППЫ</a:t>
            </a:r>
            <a:endParaRPr lang="ru-RU" sz="1500" dirty="0">
              <a:solidFill>
                <a:prstClr val="black"/>
              </a:solidFill>
              <a:latin typeface="Roboto Condensed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35569" y="1714488"/>
            <a:ext cx="24288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prstClr val="black"/>
                </a:solidFill>
                <a:latin typeface="Roboto Condensed"/>
              </a:rPr>
              <a:t>ПОСТОЯННО ДЕЙСТВУЮЩИЕ СЕМИНАРЫ</a:t>
            </a:r>
            <a:endParaRPr lang="ru-RU" sz="1500" dirty="0">
              <a:solidFill>
                <a:prstClr val="black"/>
              </a:solidFill>
              <a:latin typeface="Roboto Condensed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14678" y="2643182"/>
            <a:ext cx="24288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Roboto Condensed"/>
              </a:rPr>
              <a:t>10</a:t>
            </a:r>
            <a:r>
              <a:rPr lang="ru-RU" sz="1500" dirty="0" smtClean="0">
                <a:solidFill>
                  <a:prstClr val="black"/>
                </a:solidFill>
                <a:latin typeface="Roboto Condensed"/>
              </a:rPr>
              <a:t> РАЙОННЫХ МЕТОДИЧЕСКИХ ОБЪЕДИНЕНИЙ</a:t>
            </a:r>
            <a:endParaRPr lang="ru-RU" sz="1500" dirty="0">
              <a:solidFill>
                <a:prstClr val="black"/>
              </a:solidFill>
              <a:latin typeface="Roboto Condensed"/>
            </a:endParaRP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19849" y="4369500"/>
            <a:ext cx="3672409" cy="508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1126946" y="3504956"/>
            <a:ext cx="25003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Roboto Condensed"/>
              </a:rPr>
              <a:t>МУНИЦИПАЛЬНЫЕ МЕТОДИЧЕСКИЕ ПЛОЩАДКИ</a:t>
            </a:r>
          </a:p>
          <a:p>
            <a:pPr algn="ctr"/>
            <a:endParaRPr lang="ru-RU" sz="1600" dirty="0">
              <a:solidFill>
                <a:prstClr val="black"/>
              </a:solidFill>
              <a:latin typeface="Roboto Condensed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86380" y="3564187"/>
            <a:ext cx="2500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Roboto Condensed"/>
              </a:rPr>
              <a:t>РЕСУРСНЫЕ </a:t>
            </a:r>
          </a:p>
          <a:p>
            <a:pPr algn="ctr"/>
            <a:r>
              <a:rPr lang="ru-RU" sz="1600" dirty="0" smtClean="0">
                <a:solidFill>
                  <a:prstClr val="black"/>
                </a:solidFill>
                <a:latin typeface="Roboto Condensed"/>
              </a:rPr>
              <a:t>ЦЕНТРЫ</a:t>
            </a:r>
            <a:endParaRPr lang="ru-RU" sz="1600" dirty="0">
              <a:solidFill>
                <a:prstClr val="black"/>
              </a:solidFill>
              <a:latin typeface="Roboto Condensed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14678" y="4929198"/>
            <a:ext cx="2500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Roboto Condensed"/>
              </a:rPr>
              <a:t>ПИЛОТНЫЕ    ПЛОЩАДКИ</a:t>
            </a:r>
            <a:endParaRPr lang="ru-RU" sz="1600" dirty="0">
              <a:solidFill>
                <a:prstClr val="black"/>
              </a:solidFill>
              <a:latin typeface="Roboto Condensed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57356" y="5715016"/>
            <a:ext cx="5357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УЧРЕЖДЕНИЯ ДОПОЛНИТЕЛЬНОГО ПРОФЕССИОНАЛЬНОГО ОБРАЗОВАНИЯ, СОЦИАЛЬНЫЕ ПАРТНЕРЫ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57488" y="476672"/>
            <a:ext cx="32986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tabLst>
                <a:tab pos="1435100" algn="l"/>
              </a:tabLst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Методическая служба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Нурлатского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 муниципального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4580652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30</a:t>
            </a:fld>
            <a:endParaRPr lang="en"/>
          </a:p>
        </p:txBody>
      </p:sp>
      <p:sp>
        <p:nvSpPr>
          <p:cNvPr id="4" name="Shape 314"/>
          <p:cNvSpPr txBox="1">
            <a:spLocks/>
          </p:cNvSpPr>
          <p:nvPr/>
        </p:nvSpPr>
        <p:spPr>
          <a:xfrm>
            <a:off x="1475656" y="18158"/>
            <a:ext cx="7848872" cy="1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/>
            <a:r>
              <a:rPr lang="ru-RU" sz="26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6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Учитель истории МАОУ «СОШ №8» </a:t>
            </a:r>
          </a:p>
          <a:p>
            <a:pPr algn="ctr"/>
            <a:r>
              <a:rPr lang="ru-RU" sz="26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Т.Э. Кузьмина </a:t>
            </a:r>
            <a:r>
              <a:rPr lang="ru-RU" sz="26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стала лауреатом конкурса Учитель года- 2018 в номинации "</a:t>
            </a:r>
            <a:r>
              <a:rPr lang="ru-RU" sz="26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Педдебют</a:t>
            </a:r>
            <a:r>
              <a:rPr lang="ru-RU" sz="26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"</a:t>
            </a:r>
            <a:endParaRPr lang="en-US" sz="26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2109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35278" y="476672"/>
            <a:ext cx="7683422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ru-RU" sz="1700" dirty="0"/>
              <a:t>ОБЕСПЕЧЕНИЕ ПРОФЕССИОНАЛЬНОГО РОСТА ПЕДАГОГОВ</a:t>
            </a:r>
            <a:br>
              <a:rPr lang="ru-RU" sz="1700" dirty="0"/>
            </a:br>
            <a:r>
              <a:rPr lang="ru-RU" dirty="0"/>
              <a:t>Работа с молодыми педагогами</a:t>
            </a:r>
            <a:endParaRPr lang="ru-RU" sz="1700" dirty="0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31</a:t>
            </a:fld>
            <a:endParaRPr/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4067943" y="4643446"/>
            <a:ext cx="4861775" cy="14498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lnSpc>
                <a:spcPts val="2000"/>
              </a:lnSpc>
              <a:spcAft>
                <a:spcPts val="1000"/>
              </a:spcAft>
              <a:buSzPts val="2400"/>
            </a:pPr>
            <a:r>
              <a:rPr lang="ru-RU" sz="2400" dirty="0"/>
              <a:t>Форум молодых </a:t>
            </a:r>
            <a:r>
              <a:rPr lang="ru-RU" sz="2400" dirty="0" smtClean="0"/>
              <a:t>педагогов</a:t>
            </a:r>
            <a:endParaRPr lang="ru-RU" sz="2400" dirty="0"/>
          </a:p>
          <a:p>
            <a:pPr marL="285750" lvl="0" indent="-285750">
              <a:lnSpc>
                <a:spcPts val="2000"/>
              </a:lnSpc>
              <a:spcAft>
                <a:spcPts val="1000"/>
              </a:spcAft>
              <a:buSzPts val="2400"/>
            </a:pPr>
            <a:r>
              <a:rPr lang="ru-RU" sz="2400" dirty="0" err="1"/>
              <a:t>Квест</a:t>
            </a:r>
            <a:endParaRPr lang="ru-RU" sz="2400" dirty="0"/>
          </a:p>
          <a:p>
            <a:pPr marL="285750" lvl="0" indent="-285750">
              <a:lnSpc>
                <a:spcPts val="2000"/>
              </a:lnSpc>
              <a:spcAft>
                <a:spcPts val="1000"/>
              </a:spcAft>
              <a:buSzPts val="2400"/>
            </a:pPr>
            <a:r>
              <a:rPr lang="ru-RU" sz="2400" dirty="0" smtClean="0"/>
              <a:t>«Круглый» </a:t>
            </a:r>
            <a:r>
              <a:rPr lang="ru-RU" sz="2400" dirty="0"/>
              <a:t>стол </a:t>
            </a:r>
            <a:endParaRPr sz="2400" dirty="0"/>
          </a:p>
        </p:txBody>
      </p:sp>
      <p:pic>
        <p:nvPicPr>
          <p:cNvPr id="3074" name="Picture 2" descr="C:\Users\User1\Desktop\29-06-2018_19-09-25\с айфона часть 4 2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874" y="1920727"/>
            <a:ext cx="3108511" cy="2266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1\Desktop\29-06-2018_19-09-25\-Lkd6HNGna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19" y="4407623"/>
            <a:ext cx="3456384" cy="2305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1\Desktop\29-06-2018_19-09-25\v7qR_Sj8lU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05115"/>
            <a:ext cx="3456384" cy="228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1\Desktop\29-06-2018_19-09-25\с айфона часть 4 26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00" r="11451" b="8112"/>
          <a:stretch/>
        </p:blipFill>
        <p:spPr bwMode="auto">
          <a:xfrm rot="5400000">
            <a:off x="3617085" y="2371587"/>
            <a:ext cx="2266283" cy="136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User1\Desktop\29-06-2018_19-09-25\v7qR_Sj8lU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55" y="1889502"/>
            <a:ext cx="3456384" cy="2281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User1\Desktop\29-06-2018_19-09-25\с айфона часть 4 26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00" r="11451" b="8112"/>
          <a:stretch/>
        </p:blipFill>
        <p:spPr bwMode="auto">
          <a:xfrm rot="5400000">
            <a:off x="3645220" y="2355974"/>
            <a:ext cx="2266283" cy="1364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3211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2339752" y="116632"/>
            <a:ext cx="6624736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800" dirty="0" smtClean="0">
                <a:solidFill>
                  <a:srgbClr val="FF9800"/>
                </a:solidFill>
              </a:rPr>
              <a:t>ОБЕСПЕЧЕНИЕ </a:t>
            </a:r>
            <a:r>
              <a:rPr lang="ru-RU" sz="2800" dirty="0">
                <a:solidFill>
                  <a:srgbClr val="FF9800"/>
                </a:solidFill>
              </a:rPr>
              <a:t>ПРОФЕССИОНАЛЬНОГО РОСТА ПЕДАГОГОВ</a:t>
            </a:r>
            <a:br>
              <a:rPr lang="ru-RU" sz="2800" dirty="0">
                <a:solidFill>
                  <a:srgbClr val="FF9800"/>
                </a:solidFill>
              </a:rPr>
            </a:br>
            <a:endParaRPr sz="2800" dirty="0">
              <a:solidFill>
                <a:srgbClr val="FF9800"/>
              </a:solidFill>
            </a:endParaRPr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32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369070" y="1578832"/>
            <a:ext cx="806489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200" dirty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Аттестация </a:t>
            </a:r>
            <a:r>
              <a:rPr lang="ru-RU" sz="2200" dirty="0" err="1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педработников</a:t>
            </a:r>
            <a:r>
              <a:rPr lang="ru-RU" sz="2200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:</a:t>
            </a:r>
            <a:endParaRPr lang="ru-RU" sz="2200" dirty="0">
              <a:solidFill>
                <a:srgbClr val="263248"/>
              </a:solidFill>
              <a:highlight>
                <a:srgbClr val="C7D3E6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graphicFrame>
        <p:nvGraphicFramePr>
          <p:cNvPr id="8" name="Shape 342"/>
          <p:cNvGraphicFramePr/>
          <p:nvPr>
            <p:extLst>
              <p:ext uri="{D42A27DB-BD31-4B8C-83A1-F6EECF244321}">
                <p14:modId xmlns:p14="http://schemas.microsoft.com/office/powerpoint/2010/main" val="2669548280"/>
              </p:ext>
            </p:extLst>
          </p:nvPr>
        </p:nvGraphicFramePr>
        <p:xfrm>
          <a:off x="401752" y="2348880"/>
          <a:ext cx="8274704" cy="226797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00390"/>
                <a:gridCol w="1925069"/>
                <a:gridCol w="2591439"/>
                <a:gridCol w="2357806"/>
              </a:tblGrid>
              <a:tr h="165801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Учебный </a:t>
                      </a:r>
                    </a:p>
                    <a:p>
                      <a:pPr marL="0" marR="0" algn="ctr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год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91441" marR="91441" marT="45707" marB="4570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Всего имеют категории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91441" marR="91441" marT="45707" marB="4570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Высшая квалификационная категория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91441" marR="91441" marT="45707" marB="4570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Первая квалификационная категория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91441" marR="91441" marT="45707" marB="4570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458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2016-2017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91441" marR="91441" marT="45707" marB="4570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69,5 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91441" marR="91441" marT="45707" marB="4570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12,5 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91441" marR="91441" marT="45707" marB="4570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57,3 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91441" marR="91441" marT="45707" marB="45707" anchor="ctr"/>
                </a:tc>
              </a:tr>
              <a:tr h="267983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2017-2018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91441" marR="91441" marT="45707" marB="45707" anchor="ctr"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72,7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91441" marR="91441" marT="45707" marB="45707" anchor="ctr"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10,4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91441" marR="91441" marT="45707" marB="45707" anchor="ctr"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baseline="0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</a:t>
                      </a: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61,6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91441" marR="91441" marT="45707" marB="45707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33517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1928794" y="116632"/>
            <a:ext cx="7107702" cy="13121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400" dirty="0" smtClean="0">
                <a:solidFill>
                  <a:srgbClr val="FF9800"/>
                </a:solidFill>
              </a:rPr>
              <a:t>ОБЕСПЕЧЕНИЕ </a:t>
            </a:r>
            <a:r>
              <a:rPr lang="ru-RU" sz="2400" dirty="0">
                <a:solidFill>
                  <a:srgbClr val="FF9800"/>
                </a:solidFill>
              </a:rPr>
              <a:t>ПРОФЕССИОНАЛЬНОГО РОСТА ПЕДАГОГОВ</a:t>
            </a:r>
            <a:r>
              <a:rPr lang="ru-RU" sz="2800" dirty="0">
                <a:solidFill>
                  <a:srgbClr val="FF9800"/>
                </a:solidFill>
              </a:rPr>
              <a:t/>
            </a:r>
            <a:br>
              <a:rPr lang="ru-RU" sz="2800" dirty="0">
                <a:solidFill>
                  <a:srgbClr val="FF9800"/>
                </a:solidFill>
              </a:rPr>
            </a:br>
            <a:endParaRPr sz="2800" dirty="0">
              <a:solidFill>
                <a:srgbClr val="FF9800"/>
              </a:solidFill>
            </a:endParaRPr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33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571472" y="1071546"/>
            <a:ext cx="786249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200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Проект </a:t>
            </a:r>
            <a:r>
              <a:rPr lang="ru-RU" sz="2200" dirty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на 2018/19 учебный </a:t>
            </a:r>
            <a:r>
              <a:rPr lang="ru-RU" sz="2200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год: </a:t>
            </a:r>
          </a:p>
          <a:p>
            <a:pPr algn="ctr">
              <a:buNone/>
            </a:pPr>
            <a:r>
              <a:rPr lang="ru-RU" sz="2200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</a:rPr>
              <a:t>«Школа </a:t>
            </a:r>
            <a:r>
              <a:rPr lang="ru-RU" sz="2200" dirty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</a:rPr>
              <a:t>успешного </a:t>
            </a:r>
            <a:r>
              <a:rPr lang="ru-RU" sz="2200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</a:rPr>
              <a:t>родителя»</a:t>
            </a:r>
            <a:endParaRPr lang="ru-RU" sz="2200" dirty="0">
              <a:solidFill>
                <a:srgbClr val="263248"/>
              </a:solidFill>
              <a:highlight>
                <a:srgbClr val="C7D3E6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algn="ctr">
              <a:buNone/>
            </a:pPr>
            <a:endParaRPr lang="ru-RU" sz="2200" dirty="0">
              <a:solidFill>
                <a:srgbClr val="263248"/>
              </a:solidFill>
              <a:highlight>
                <a:srgbClr val="C7D3E6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6" name="Shape 249"/>
          <p:cNvSpPr txBox="1">
            <a:spLocks/>
          </p:cNvSpPr>
          <p:nvPr/>
        </p:nvSpPr>
        <p:spPr>
          <a:xfrm>
            <a:off x="179512" y="3643314"/>
            <a:ext cx="8750206" cy="1048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000" kern="0" dirty="0" smtClean="0"/>
              <a:t>Цель:  </a:t>
            </a:r>
            <a:r>
              <a:rPr lang="ru-RU" sz="2000" kern="0" dirty="0"/>
              <a:t>распространение лучших практик работы с родителями</a:t>
            </a:r>
            <a:r>
              <a:rPr lang="ru-RU" sz="2000" kern="0" dirty="0" smtClean="0"/>
              <a:t>;  </a:t>
            </a:r>
          </a:p>
          <a:p>
            <a:pPr marL="450850" indent="-184150">
              <a:lnSpc>
                <a:spcPts val="2000"/>
              </a:lnSpc>
              <a:spcAft>
                <a:spcPts val="1000"/>
              </a:spcAft>
              <a:buFont typeface="Courier New" panose="02070309020205020404" pitchFamily="49" charset="0"/>
              <a:buChar char="o"/>
              <a:tabLst>
                <a:tab pos="717550" algn="l"/>
              </a:tabLst>
            </a:pPr>
            <a:r>
              <a:rPr lang="ru-RU" sz="2000" kern="0" dirty="0" smtClean="0"/>
              <a:t>Повышение </a:t>
            </a:r>
            <a:r>
              <a:rPr lang="ru-RU" sz="2000" kern="0" dirty="0"/>
              <a:t>педагогической культуры родителей; </a:t>
            </a:r>
            <a:r>
              <a:rPr lang="ru-RU" sz="2000" kern="0" dirty="0" smtClean="0"/>
              <a:t>                                      Активное  </a:t>
            </a:r>
            <a:r>
              <a:rPr lang="ru-RU" sz="2000" kern="0" dirty="0"/>
              <a:t>вовлечение родителей в педагогический процесс, </a:t>
            </a:r>
          </a:p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000" kern="0" dirty="0" smtClean="0"/>
              <a:t>Прогнозируемые </a:t>
            </a:r>
            <a:r>
              <a:rPr lang="ru-RU" sz="2000" kern="0" dirty="0"/>
              <a:t>результаты: </a:t>
            </a:r>
            <a:r>
              <a:rPr lang="ru-RU" sz="2000" kern="0" dirty="0" smtClean="0"/>
              <a:t>                                                                   </a:t>
            </a:r>
          </a:p>
          <a:p>
            <a:pPr marL="450850" indent="-184150">
              <a:lnSpc>
                <a:spcPts val="2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kern="0" dirty="0" smtClean="0"/>
              <a:t>Повышение </a:t>
            </a:r>
            <a:r>
              <a:rPr lang="ru-RU" sz="2000" kern="0" dirty="0"/>
              <a:t>компетентности родителей в вопросах образования и </a:t>
            </a:r>
            <a:r>
              <a:rPr lang="ru-RU" sz="2000" kern="0" dirty="0" smtClean="0"/>
              <a:t>воспитания;       </a:t>
            </a:r>
          </a:p>
          <a:p>
            <a:pPr marL="450850" indent="-184150">
              <a:lnSpc>
                <a:spcPts val="2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kern="0" dirty="0" smtClean="0"/>
              <a:t>Повышение </a:t>
            </a:r>
            <a:r>
              <a:rPr lang="ru-RU" sz="2000" kern="0" dirty="0"/>
              <a:t>количества родителей- участников школьных проектов до </a:t>
            </a:r>
            <a:r>
              <a:rPr lang="ru-RU" sz="2000" kern="0" dirty="0" smtClean="0"/>
              <a:t>30%;</a:t>
            </a:r>
            <a:endParaRPr lang="ru-RU" sz="2000" kern="0" dirty="0"/>
          </a:p>
        </p:txBody>
      </p:sp>
    </p:spTree>
    <p:extLst>
      <p:ext uri="{BB962C8B-B14F-4D97-AF65-F5344CB8AC3E}">
        <p14:creationId xmlns:p14="http://schemas.microsoft.com/office/powerpoint/2010/main" val="9473064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2339752" y="-99392"/>
            <a:ext cx="6624736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4400" dirty="0">
                <a:solidFill>
                  <a:srgbClr val="FF9800"/>
                </a:solidFill>
              </a:rPr>
              <a:t>Школа </a:t>
            </a:r>
            <a:r>
              <a:rPr lang="ru-RU" sz="4400" dirty="0" smtClean="0">
                <a:solidFill>
                  <a:srgbClr val="FF9800"/>
                </a:solidFill>
              </a:rPr>
              <a:t/>
            </a:r>
            <a:br>
              <a:rPr lang="ru-RU" sz="4400" dirty="0" smtClean="0">
                <a:solidFill>
                  <a:srgbClr val="FF9800"/>
                </a:solidFill>
              </a:rPr>
            </a:br>
            <a:r>
              <a:rPr lang="ru-RU" sz="4400" dirty="0" smtClean="0">
                <a:solidFill>
                  <a:srgbClr val="FF9800"/>
                </a:solidFill>
              </a:rPr>
              <a:t>успешного </a:t>
            </a:r>
            <a:r>
              <a:rPr lang="ru-RU" sz="4400" dirty="0">
                <a:solidFill>
                  <a:srgbClr val="FF9800"/>
                </a:solidFill>
              </a:rPr>
              <a:t>родителя</a:t>
            </a:r>
            <a:endParaRPr sz="4400" dirty="0">
              <a:solidFill>
                <a:srgbClr val="FF9800"/>
              </a:solidFill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subTitle" idx="4294967295"/>
          </p:nvPr>
        </p:nvSpPr>
        <p:spPr>
          <a:xfrm>
            <a:off x="287016" y="3573016"/>
            <a:ext cx="9109520" cy="10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ru-RU" sz="2000" b="1" dirty="0"/>
              <a:t>Участники :</a:t>
            </a:r>
          </a:p>
          <a:p>
            <a:r>
              <a:rPr lang="ru-RU" sz="2000" dirty="0"/>
              <a:t>      родительские комитеты школ города, отдельные </a:t>
            </a:r>
            <a:r>
              <a:rPr lang="ru-RU" sz="2000" dirty="0" smtClean="0"/>
              <a:t>                                       </a:t>
            </a:r>
          </a:p>
          <a:p>
            <a:pPr marL="7620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   (желающие) родители;</a:t>
            </a:r>
            <a:endParaRPr lang="ru-RU" sz="2000" dirty="0"/>
          </a:p>
          <a:p>
            <a:r>
              <a:rPr lang="ru-RU" sz="2000" dirty="0"/>
              <a:t>      руководители, педагоги ОО;</a:t>
            </a:r>
          </a:p>
          <a:p>
            <a:r>
              <a:rPr lang="ru-RU" sz="2000" dirty="0"/>
              <a:t>      педагоги-психологи ППМСЦ «Доверие</a:t>
            </a:r>
            <a:r>
              <a:rPr lang="ru-RU" sz="2000" dirty="0" smtClean="0"/>
              <a:t>».</a:t>
            </a:r>
            <a:endParaRPr lang="ru-RU" sz="2000" dirty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b="1" dirty="0" smtClean="0"/>
              <a:t>Формы </a:t>
            </a:r>
            <a:r>
              <a:rPr lang="ru-RU" sz="2000" b="1" dirty="0"/>
              <a:t>работы:</a:t>
            </a:r>
          </a:p>
          <a:p>
            <a:r>
              <a:rPr lang="ru-RU" sz="2000" dirty="0"/>
              <a:t>         лекции; </a:t>
            </a:r>
          </a:p>
          <a:p>
            <a:r>
              <a:rPr lang="ru-RU" sz="2000" dirty="0"/>
              <a:t>         </a:t>
            </a:r>
            <a:r>
              <a:rPr lang="ru-RU" sz="2000" dirty="0" smtClean="0"/>
              <a:t>мастер-классы</a:t>
            </a:r>
            <a:r>
              <a:rPr lang="ru-RU" sz="2000" dirty="0"/>
              <a:t>;</a:t>
            </a:r>
          </a:p>
          <a:p>
            <a:r>
              <a:rPr lang="ru-RU" sz="2000" dirty="0"/>
              <a:t>         тренинги;</a:t>
            </a:r>
          </a:p>
          <a:p>
            <a:r>
              <a:rPr lang="ru-RU" sz="2000" dirty="0"/>
              <a:t>         «Круглые столы»:</a:t>
            </a:r>
          </a:p>
          <a:p>
            <a:r>
              <a:rPr lang="ru-RU" sz="2000" dirty="0"/>
              <a:t>         </a:t>
            </a:r>
            <a:r>
              <a:rPr lang="ru-RU" sz="2000" dirty="0" smtClean="0"/>
              <a:t>консультации.</a:t>
            </a:r>
            <a:endParaRPr lang="ru-RU" sz="2000" dirty="0"/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4684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xfrm>
            <a:off x="814274" y="523433"/>
            <a:ext cx="5966381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800" dirty="0" smtClean="0"/>
              <a:t>ММС  НМР осуществляет методическое сопровождение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238" name="Shape 238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282217" y="1858604"/>
            <a:ext cx="8466248" cy="2316015"/>
            <a:chOff x="282217" y="1958429"/>
            <a:chExt cx="8466248" cy="2316015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82217" y="1958429"/>
              <a:ext cx="8466248" cy="1134125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Скругленный прямоугольник 15"/>
            <p:cNvSpPr/>
            <p:nvPr/>
          </p:nvSpPr>
          <p:spPr>
            <a:xfrm>
              <a:off x="583742" y="2046866"/>
              <a:ext cx="2391883" cy="1635065"/>
            </a:xfrm>
            <a:prstGeom prst="roundRect">
              <a:avLst>
                <a:gd name="adj" fmla="val 10000"/>
              </a:avLst>
            </a:prstGeom>
            <a:blipFill rotWithShape="1">
              <a:blip r:embed="rId3" cstate="print"/>
              <a:stretch>
                <a:fillRect/>
              </a:stretch>
            </a:blipFill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Полилиния 16"/>
            <p:cNvSpPr/>
            <p:nvPr/>
          </p:nvSpPr>
          <p:spPr>
            <a:xfrm rot="21600000">
              <a:off x="552966" y="3742978"/>
              <a:ext cx="2486961" cy="531466"/>
            </a:xfrm>
            <a:custGeom>
              <a:avLst/>
              <a:gdLst>
                <a:gd name="connsiteX0" fmla="*/ 55804 w 2486960"/>
                <a:gd name="connsiteY0" fmla="*/ 0 h 531465"/>
                <a:gd name="connsiteX1" fmla="*/ 2431156 w 2486960"/>
                <a:gd name="connsiteY1" fmla="*/ 0 h 531465"/>
                <a:gd name="connsiteX2" fmla="*/ 2486960 w 2486960"/>
                <a:gd name="connsiteY2" fmla="*/ 55804 h 531465"/>
                <a:gd name="connsiteX3" fmla="*/ 2486960 w 2486960"/>
                <a:gd name="connsiteY3" fmla="*/ 531465 h 531465"/>
                <a:gd name="connsiteX4" fmla="*/ 2486960 w 2486960"/>
                <a:gd name="connsiteY4" fmla="*/ 531465 h 531465"/>
                <a:gd name="connsiteX5" fmla="*/ 0 w 2486960"/>
                <a:gd name="connsiteY5" fmla="*/ 531465 h 531465"/>
                <a:gd name="connsiteX6" fmla="*/ 0 w 2486960"/>
                <a:gd name="connsiteY6" fmla="*/ 531465 h 531465"/>
                <a:gd name="connsiteX7" fmla="*/ 0 w 2486960"/>
                <a:gd name="connsiteY7" fmla="*/ 55804 h 531465"/>
                <a:gd name="connsiteX8" fmla="*/ 55804 w 2486960"/>
                <a:gd name="connsiteY8" fmla="*/ 0 h 531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86960" h="531465">
                  <a:moveTo>
                    <a:pt x="2431156" y="531464"/>
                  </a:moveTo>
                  <a:lnTo>
                    <a:pt x="55804" y="531464"/>
                  </a:lnTo>
                  <a:cubicBezTo>
                    <a:pt x="24984" y="531464"/>
                    <a:pt x="0" y="506480"/>
                    <a:pt x="0" y="47566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2486960" y="1"/>
                  </a:lnTo>
                  <a:lnTo>
                    <a:pt x="2486960" y="1"/>
                  </a:lnTo>
                  <a:lnTo>
                    <a:pt x="2486960" y="475660"/>
                  </a:lnTo>
                  <a:cubicBezTo>
                    <a:pt x="2486960" y="506480"/>
                    <a:pt x="2461976" y="531464"/>
                    <a:pt x="2431156" y="531464"/>
                  </a:cubicBezTo>
                  <a:close/>
                </a:path>
              </a:pathLst>
            </a:custGeom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8584" tIns="142241" rIns="158585" bIns="158584" numCol="1" spcCol="1270" anchor="t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u="none" strike="noStrike" kern="1200" cap="none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Condensed Light"/>
                  <a:ea typeface="Roboto Condensed Light"/>
                  <a:cs typeface="Roboto Condensed Light"/>
                </a:rPr>
                <a:t>19 средних ОО</a:t>
              </a:r>
              <a:endParaRPr lang="ru-RU" sz="2000" b="0" i="0" u="none" strike="noStrike" kern="120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/>
                <a:ea typeface="Roboto Condensed Light"/>
                <a:cs typeface="Roboto Condensed Light"/>
              </a:endParaRP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3344405" y="2085477"/>
              <a:ext cx="2357737" cy="1586569"/>
            </a:xfrm>
            <a:prstGeom prst="roundRect">
              <a:avLst>
                <a:gd name="adj" fmla="val 10000"/>
              </a:avLst>
            </a:prstGeom>
            <a:blipFill rotWithShape="1">
              <a:blip r:embed="rId4" cstate="print"/>
              <a:stretch>
                <a:fillRect/>
              </a:stretch>
            </a:blipFill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3341122" y="3727062"/>
              <a:ext cx="2486960" cy="547382"/>
            </a:xfrm>
            <a:custGeom>
              <a:avLst/>
              <a:gdLst>
                <a:gd name="connsiteX0" fmla="*/ 63099 w 2486960"/>
                <a:gd name="connsiteY0" fmla="*/ 0 h 600939"/>
                <a:gd name="connsiteX1" fmla="*/ 2423861 w 2486960"/>
                <a:gd name="connsiteY1" fmla="*/ 0 h 600939"/>
                <a:gd name="connsiteX2" fmla="*/ 2486960 w 2486960"/>
                <a:gd name="connsiteY2" fmla="*/ 63099 h 600939"/>
                <a:gd name="connsiteX3" fmla="*/ 2486960 w 2486960"/>
                <a:gd name="connsiteY3" fmla="*/ 600939 h 600939"/>
                <a:gd name="connsiteX4" fmla="*/ 2486960 w 2486960"/>
                <a:gd name="connsiteY4" fmla="*/ 600939 h 600939"/>
                <a:gd name="connsiteX5" fmla="*/ 0 w 2486960"/>
                <a:gd name="connsiteY5" fmla="*/ 600939 h 600939"/>
                <a:gd name="connsiteX6" fmla="*/ 0 w 2486960"/>
                <a:gd name="connsiteY6" fmla="*/ 600939 h 600939"/>
                <a:gd name="connsiteX7" fmla="*/ 0 w 2486960"/>
                <a:gd name="connsiteY7" fmla="*/ 63099 h 600939"/>
                <a:gd name="connsiteX8" fmla="*/ 63099 w 2486960"/>
                <a:gd name="connsiteY8" fmla="*/ 0 h 600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86960" h="600939">
                  <a:moveTo>
                    <a:pt x="2423861" y="600938"/>
                  </a:moveTo>
                  <a:lnTo>
                    <a:pt x="63099" y="600938"/>
                  </a:lnTo>
                  <a:cubicBezTo>
                    <a:pt x="28250" y="600938"/>
                    <a:pt x="0" y="572688"/>
                    <a:pt x="0" y="537839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2486960" y="1"/>
                  </a:lnTo>
                  <a:lnTo>
                    <a:pt x="2486960" y="1"/>
                  </a:lnTo>
                  <a:lnTo>
                    <a:pt x="2486960" y="537839"/>
                  </a:lnTo>
                  <a:cubicBezTo>
                    <a:pt x="2486960" y="572688"/>
                    <a:pt x="2458710" y="600938"/>
                    <a:pt x="2423861" y="600938"/>
                  </a:cubicBezTo>
                  <a:close/>
                </a:path>
              </a:pathLst>
            </a:custGeom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0721" tIns="142241" rIns="160721" bIns="160721" numCol="1" spcCol="1270" anchor="t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u="none" strike="noStrike" kern="1200" cap="none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Condensed Light"/>
                  <a:ea typeface="Roboto Condensed Light"/>
                  <a:cs typeface="Roboto Condensed Light"/>
                </a:rPr>
                <a:t>1 гимназия</a:t>
              </a:r>
              <a:endParaRPr lang="ru-RU" sz="2000" b="0" i="0" u="none" strike="noStrike" kern="120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/>
                <a:ea typeface="Roboto Condensed Light"/>
                <a:cs typeface="Roboto Condensed Light"/>
              </a:endParaRPr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6084165" y="2085478"/>
              <a:ext cx="2391660" cy="1589720"/>
            </a:xfrm>
            <a:prstGeom prst="roundRect">
              <a:avLst>
                <a:gd name="adj" fmla="val 10000"/>
              </a:avLst>
            </a:prstGeom>
            <a:blipFill rotWithShape="1">
              <a:blip r:embed="rId5" cstate="print"/>
              <a:stretch>
                <a:fillRect/>
              </a:stretch>
            </a:blipFill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Полилиния 21"/>
            <p:cNvSpPr/>
            <p:nvPr/>
          </p:nvSpPr>
          <p:spPr>
            <a:xfrm>
              <a:off x="6084165" y="3762955"/>
              <a:ext cx="2486960" cy="511489"/>
            </a:xfrm>
            <a:custGeom>
              <a:avLst/>
              <a:gdLst>
                <a:gd name="connsiteX0" fmla="*/ 59579 w 2486960"/>
                <a:gd name="connsiteY0" fmla="*/ 0 h 567421"/>
                <a:gd name="connsiteX1" fmla="*/ 2427381 w 2486960"/>
                <a:gd name="connsiteY1" fmla="*/ 0 h 567421"/>
                <a:gd name="connsiteX2" fmla="*/ 2486960 w 2486960"/>
                <a:gd name="connsiteY2" fmla="*/ 59579 h 567421"/>
                <a:gd name="connsiteX3" fmla="*/ 2486960 w 2486960"/>
                <a:gd name="connsiteY3" fmla="*/ 567421 h 567421"/>
                <a:gd name="connsiteX4" fmla="*/ 2486960 w 2486960"/>
                <a:gd name="connsiteY4" fmla="*/ 567421 h 567421"/>
                <a:gd name="connsiteX5" fmla="*/ 0 w 2486960"/>
                <a:gd name="connsiteY5" fmla="*/ 567421 h 567421"/>
                <a:gd name="connsiteX6" fmla="*/ 0 w 2486960"/>
                <a:gd name="connsiteY6" fmla="*/ 567421 h 567421"/>
                <a:gd name="connsiteX7" fmla="*/ 0 w 2486960"/>
                <a:gd name="connsiteY7" fmla="*/ 59579 h 567421"/>
                <a:gd name="connsiteX8" fmla="*/ 59579 w 2486960"/>
                <a:gd name="connsiteY8" fmla="*/ 0 h 567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86960" h="567421">
                  <a:moveTo>
                    <a:pt x="2427381" y="567420"/>
                  </a:moveTo>
                  <a:lnTo>
                    <a:pt x="59579" y="567420"/>
                  </a:lnTo>
                  <a:cubicBezTo>
                    <a:pt x="26674" y="567420"/>
                    <a:pt x="0" y="540746"/>
                    <a:pt x="0" y="507841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2486960" y="1"/>
                  </a:lnTo>
                  <a:lnTo>
                    <a:pt x="2486960" y="1"/>
                  </a:lnTo>
                  <a:lnTo>
                    <a:pt x="2486960" y="507841"/>
                  </a:lnTo>
                  <a:cubicBezTo>
                    <a:pt x="2486960" y="540746"/>
                    <a:pt x="2460286" y="567420"/>
                    <a:pt x="2427381" y="567420"/>
                  </a:cubicBezTo>
                  <a:close/>
                </a:path>
              </a:pathLst>
            </a:custGeom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9690" tIns="142240" rIns="159690" bIns="159690" numCol="1" spcCol="1270" anchor="t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u="none" strike="noStrike" kern="1200" cap="none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Condensed Light"/>
                  <a:ea typeface="Roboto Condensed Light"/>
                  <a:cs typeface="Roboto Condensed Light"/>
                </a:rPr>
                <a:t>8 основных ОО</a:t>
              </a:r>
              <a:endParaRPr lang="ru-RU" sz="2000" b="0" i="0" u="none" strike="noStrike" kern="120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/>
                <a:ea typeface="Roboto Condensed Light"/>
                <a:cs typeface="Roboto Condensed Light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537363" y="4443526"/>
            <a:ext cx="7460794" cy="2253646"/>
            <a:chOff x="258180" y="4581128"/>
            <a:chExt cx="7460794" cy="225364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8180" y="4581128"/>
              <a:ext cx="7460794" cy="894978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Скругленный прямоугольник 6"/>
            <p:cNvSpPr/>
            <p:nvPr/>
          </p:nvSpPr>
          <p:spPr>
            <a:xfrm>
              <a:off x="1403646" y="4610982"/>
              <a:ext cx="2369869" cy="1688032"/>
            </a:xfrm>
            <a:prstGeom prst="roundRect">
              <a:avLst>
                <a:gd name="adj" fmla="val 10000"/>
              </a:avLst>
            </a:prstGeom>
            <a:blipFill rotWithShape="1">
              <a:blip r:embed="rId6" cstate="print"/>
              <a:stretch>
                <a:fillRect/>
              </a:stretch>
            </a:blipFill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Полилиния 5"/>
            <p:cNvSpPr/>
            <p:nvPr/>
          </p:nvSpPr>
          <p:spPr>
            <a:xfrm>
              <a:off x="4305419" y="6354724"/>
              <a:ext cx="2016217" cy="480050"/>
            </a:xfrm>
            <a:custGeom>
              <a:avLst/>
              <a:gdLst>
                <a:gd name="connsiteX0" fmla="*/ 67447 w 1625783"/>
                <a:gd name="connsiteY0" fmla="*/ 0 h 642348"/>
                <a:gd name="connsiteX1" fmla="*/ 1558336 w 1625783"/>
                <a:gd name="connsiteY1" fmla="*/ 0 h 642348"/>
                <a:gd name="connsiteX2" fmla="*/ 1625783 w 1625783"/>
                <a:gd name="connsiteY2" fmla="*/ 67447 h 642348"/>
                <a:gd name="connsiteX3" fmla="*/ 1625783 w 1625783"/>
                <a:gd name="connsiteY3" fmla="*/ 642348 h 642348"/>
                <a:gd name="connsiteX4" fmla="*/ 1625783 w 1625783"/>
                <a:gd name="connsiteY4" fmla="*/ 642348 h 642348"/>
                <a:gd name="connsiteX5" fmla="*/ 0 w 1625783"/>
                <a:gd name="connsiteY5" fmla="*/ 642348 h 642348"/>
                <a:gd name="connsiteX6" fmla="*/ 0 w 1625783"/>
                <a:gd name="connsiteY6" fmla="*/ 642348 h 642348"/>
                <a:gd name="connsiteX7" fmla="*/ 0 w 1625783"/>
                <a:gd name="connsiteY7" fmla="*/ 67447 h 642348"/>
                <a:gd name="connsiteX8" fmla="*/ 67447 w 1625783"/>
                <a:gd name="connsiteY8" fmla="*/ 0 h 642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5783" h="642348">
                  <a:moveTo>
                    <a:pt x="1558336" y="642347"/>
                  </a:moveTo>
                  <a:lnTo>
                    <a:pt x="67447" y="642347"/>
                  </a:lnTo>
                  <a:cubicBezTo>
                    <a:pt x="30197" y="642347"/>
                    <a:pt x="0" y="612150"/>
                    <a:pt x="0" y="57490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625783" y="1"/>
                  </a:lnTo>
                  <a:lnTo>
                    <a:pt x="1625783" y="1"/>
                  </a:lnTo>
                  <a:lnTo>
                    <a:pt x="1625783" y="574900"/>
                  </a:lnTo>
                  <a:cubicBezTo>
                    <a:pt x="1625783" y="612150"/>
                    <a:pt x="1595586" y="642347"/>
                    <a:pt x="1558336" y="642347"/>
                  </a:cubicBezTo>
                  <a:close/>
                </a:path>
              </a:pathLst>
            </a:custGeom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7770" tIns="128017" rIns="147770" bIns="147770" numCol="1" spcCol="1270" anchor="t" anchorCtr="0">
              <a:noAutofit/>
            </a:bodyPr>
            <a:lstStyle/>
            <a:p>
              <a:pPr lvl="0" algn="ctr" defTabSz="800100">
                <a:lnSpc>
                  <a:spcPts val="12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0" i="0" u="none" strike="noStrike" kern="1200" cap="none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Condensed Light"/>
                  <a:ea typeface="Roboto Condensed Light"/>
                  <a:cs typeface="Roboto Condensed Light"/>
                  <a:sym typeface="Roboto Condensed Light"/>
                </a:rPr>
                <a:t>5 начальных</a:t>
              </a:r>
            </a:p>
            <a:p>
              <a:pPr lvl="0" algn="ctr" defTabSz="800100">
                <a:lnSpc>
                  <a:spcPts val="12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0" i="0" u="none" strike="noStrike" kern="1200" cap="none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Condensed Light"/>
                  <a:ea typeface="Roboto Condensed Light"/>
                  <a:cs typeface="Roboto Condensed Light"/>
                  <a:sym typeface="Roboto Condensed Light"/>
                </a:rPr>
                <a:t> ОО</a:t>
              </a:r>
            </a:p>
            <a:p>
              <a:pPr lvl="0" algn="ctr" defTabSz="800100">
                <a:lnSpc>
                  <a:spcPts val="12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b="0" i="0" u="none" strike="noStrike" kern="120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/>
                <a:ea typeface="Roboto Condensed Light"/>
                <a:cs typeface="Roboto Condensed Light"/>
                <a:sym typeface="Roboto Condensed Light"/>
              </a:endParaRPr>
            </a:p>
          </p:txBody>
        </p:sp>
      </p:grpSp>
      <p:sp>
        <p:nvSpPr>
          <p:cNvPr id="19" name="Полилиния 18"/>
          <p:cNvSpPr/>
          <p:nvPr/>
        </p:nvSpPr>
        <p:spPr>
          <a:xfrm>
            <a:off x="1865731" y="6234411"/>
            <a:ext cx="2004066" cy="498542"/>
          </a:xfrm>
          <a:custGeom>
            <a:avLst/>
            <a:gdLst>
              <a:gd name="connsiteX0" fmla="*/ 67447 w 1625783"/>
              <a:gd name="connsiteY0" fmla="*/ 0 h 642348"/>
              <a:gd name="connsiteX1" fmla="*/ 1558336 w 1625783"/>
              <a:gd name="connsiteY1" fmla="*/ 0 h 642348"/>
              <a:gd name="connsiteX2" fmla="*/ 1625783 w 1625783"/>
              <a:gd name="connsiteY2" fmla="*/ 67447 h 642348"/>
              <a:gd name="connsiteX3" fmla="*/ 1625783 w 1625783"/>
              <a:gd name="connsiteY3" fmla="*/ 642348 h 642348"/>
              <a:gd name="connsiteX4" fmla="*/ 1625783 w 1625783"/>
              <a:gd name="connsiteY4" fmla="*/ 642348 h 642348"/>
              <a:gd name="connsiteX5" fmla="*/ 0 w 1625783"/>
              <a:gd name="connsiteY5" fmla="*/ 642348 h 642348"/>
              <a:gd name="connsiteX6" fmla="*/ 0 w 1625783"/>
              <a:gd name="connsiteY6" fmla="*/ 642348 h 642348"/>
              <a:gd name="connsiteX7" fmla="*/ 0 w 1625783"/>
              <a:gd name="connsiteY7" fmla="*/ 67447 h 642348"/>
              <a:gd name="connsiteX8" fmla="*/ 67447 w 1625783"/>
              <a:gd name="connsiteY8" fmla="*/ 0 h 64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783" h="642348">
                <a:moveTo>
                  <a:pt x="1558336" y="642347"/>
                </a:moveTo>
                <a:lnTo>
                  <a:pt x="67447" y="642347"/>
                </a:lnTo>
                <a:cubicBezTo>
                  <a:pt x="30197" y="642347"/>
                  <a:pt x="0" y="612150"/>
                  <a:pt x="0" y="574900"/>
                </a:cubicBezTo>
                <a:lnTo>
                  <a:pt x="0" y="1"/>
                </a:lnTo>
                <a:lnTo>
                  <a:pt x="0" y="1"/>
                </a:lnTo>
                <a:lnTo>
                  <a:pt x="1625783" y="1"/>
                </a:lnTo>
                <a:lnTo>
                  <a:pt x="1625783" y="1"/>
                </a:lnTo>
                <a:lnTo>
                  <a:pt x="1625783" y="574900"/>
                </a:lnTo>
                <a:cubicBezTo>
                  <a:pt x="1625783" y="612150"/>
                  <a:pt x="1595586" y="642347"/>
                  <a:pt x="1558336" y="642347"/>
                </a:cubicBezTo>
                <a:close/>
              </a:path>
            </a:pathLst>
          </a:custGeom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7770" tIns="128017" rIns="147770" bIns="147770" numCol="1" spcCol="1270" anchor="t" anchorCtr="0">
            <a:noAutofit/>
          </a:bodyPr>
          <a:lstStyle/>
          <a:p>
            <a:pPr lvl="0" algn="ctr" defTabSz="800100">
              <a:lnSpc>
                <a:spcPts val="12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b="0" i="0" u="none" strike="noStrike" kern="1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29 дошкольных</a:t>
            </a:r>
          </a:p>
          <a:p>
            <a:pPr lvl="0" algn="ctr" defTabSz="800100">
              <a:lnSpc>
                <a:spcPts val="12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b="0" i="0" u="none" strike="noStrike" kern="1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ОО</a:t>
            </a:r>
          </a:p>
          <a:p>
            <a:pPr lvl="0" algn="ctr" defTabSz="800100">
              <a:lnSpc>
                <a:spcPts val="12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0" i="0" u="none" strike="noStrike" kern="12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863" y="4473380"/>
            <a:ext cx="2395793" cy="1743742"/>
          </a:xfrm>
          <a:prstGeom prst="roundRect">
            <a:avLst>
              <a:gd name="adj" fmla="val 16667"/>
            </a:avLst>
          </a:prstGeom>
          <a:blipFill rotWithShape="1">
            <a:blip r:embed="rId8" cstate="print"/>
            <a:stretch>
              <a:fillRect/>
            </a:stretch>
          </a:blipFill>
        </p:spPr>
      </p:pic>
      <p:grpSp>
        <p:nvGrpSpPr>
          <p:cNvPr id="31" name="Shape 571"/>
          <p:cNvGrpSpPr/>
          <p:nvPr/>
        </p:nvGrpSpPr>
        <p:grpSpPr>
          <a:xfrm>
            <a:off x="302003" y="836712"/>
            <a:ext cx="309022" cy="376837"/>
            <a:chOff x="596350" y="929175"/>
            <a:chExt cx="407950" cy="497475"/>
          </a:xfrm>
        </p:grpSpPr>
        <p:sp>
          <p:nvSpPr>
            <p:cNvPr id="32" name="Shape 572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0" t="0" r="0" b="0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Shape 573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Shape 574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Shape 575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Shape 576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Shape 577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Shape 57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0" t="0" r="0" b="0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2134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755576" y="1428736"/>
            <a:ext cx="7245448" cy="37160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indent="0">
              <a:buNone/>
            </a:pPr>
            <a:r>
              <a:rPr lang="ru-RU" sz="2300" dirty="0" smtClean="0"/>
              <a:t> </a:t>
            </a:r>
            <a:r>
              <a:rPr lang="ru-RU" sz="2400" i="0" dirty="0" smtClean="0">
                <a:latin typeface="Roboto Condensed"/>
              </a:rPr>
              <a:t>Всего педагогических работников  ОО – 702</a:t>
            </a:r>
          </a:p>
          <a:p>
            <a:pPr marL="38100" indent="0">
              <a:buNone/>
            </a:pPr>
            <a:endParaRPr lang="ru-RU" sz="2300" i="0" dirty="0" smtClean="0">
              <a:solidFill>
                <a:srgbClr val="263248"/>
              </a:solidFill>
              <a:highlight>
                <a:srgbClr val="C7D3E6"/>
              </a:highlight>
              <a:sym typeface="Wingdings"/>
            </a:endParaRPr>
          </a:p>
          <a:p>
            <a:pPr marL="38100" indent="0">
              <a:buNone/>
            </a:pPr>
            <a:r>
              <a:rPr lang="ru-RU" sz="2300" i="0" dirty="0" smtClean="0">
                <a:solidFill>
                  <a:srgbClr val="263248"/>
                </a:solidFill>
                <a:highlight>
                  <a:srgbClr val="C7D3E6"/>
                </a:highlight>
                <a:sym typeface="Wingdings"/>
              </a:rPr>
              <a:t>Всего педагогических работников ОО работников ДОО -305 </a:t>
            </a:r>
            <a:endParaRPr lang="ru-RU" sz="2300" i="0" dirty="0">
              <a:solidFill>
                <a:srgbClr val="263248"/>
              </a:solidFill>
              <a:highlight>
                <a:srgbClr val="C7D3E6"/>
              </a:highlight>
              <a:sym typeface="Wingdings"/>
            </a:endParaRPr>
          </a:p>
          <a:p>
            <a:pPr marL="3810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300" dirty="0" smtClean="0">
                <a:sym typeface="Wingdings"/>
              </a:rPr>
              <a:t> </a:t>
            </a:r>
            <a:endParaRPr lang="ru-RU" sz="2300" dirty="0">
              <a:sym typeface="Wingdings"/>
            </a:endParaRPr>
          </a:p>
          <a:p>
            <a:pPr marL="38100" indent="0">
              <a:buNone/>
            </a:pPr>
            <a:r>
              <a:rPr lang="ru-RU" sz="2800" i="0" dirty="0" smtClean="0">
                <a:latin typeface="Roboto Condensed"/>
              </a:rPr>
              <a:t>Всего педагогических работников </a:t>
            </a:r>
          </a:p>
          <a:p>
            <a:pPr marL="38100" indent="0">
              <a:buNone/>
            </a:pPr>
            <a:r>
              <a:rPr lang="ru-RU" sz="2800" i="0" dirty="0" smtClean="0">
                <a:latin typeface="Roboto Condensed"/>
              </a:rPr>
              <a:t> ДО – 99</a:t>
            </a:r>
            <a:endParaRPr lang="ru-RU" sz="2800" dirty="0"/>
          </a:p>
        </p:txBody>
      </p:sp>
      <p:sp>
        <p:nvSpPr>
          <p:cNvPr id="230" name="Shape 230"/>
          <p:cNvSpPr txBox="1">
            <a:spLocks noGrp="1"/>
          </p:cNvSpPr>
          <p:nvPr>
            <p:ph type="sldNum" idx="4294967295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sp>
        <p:nvSpPr>
          <p:cNvPr id="231" name="Shape 231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16632"/>
            <a:ext cx="6840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Численность педагогических работников</a:t>
            </a:r>
            <a:endParaRPr lang="ru-RU" sz="28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77546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755576" y="1484784"/>
            <a:ext cx="6408712" cy="3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indent="0">
              <a:buNone/>
            </a:pPr>
            <a:r>
              <a:rPr lang="ru-RU" sz="2300" dirty="0"/>
              <a:t>Профессиональный рост педагогов –как   ключевой фактор  в реализации  ФГОС и повышении качества </a:t>
            </a:r>
            <a:r>
              <a:rPr lang="ru-RU" sz="2300" dirty="0" smtClean="0"/>
              <a:t>образования</a:t>
            </a:r>
          </a:p>
          <a:p>
            <a:pPr marL="38100" indent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300" i="0" dirty="0">
                <a:solidFill>
                  <a:srgbClr val="263248"/>
                </a:solidFill>
                <a:highlight>
                  <a:srgbClr val="C7D3E6"/>
                </a:highlight>
                <a:sym typeface="Wingdings"/>
              </a:rPr>
              <a:t>ЦЕЛЕВОЙ ОРИЕНТИР</a:t>
            </a:r>
          </a:p>
          <a:p>
            <a:pPr marL="3810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300" dirty="0" smtClean="0">
                <a:sym typeface="Wingdings"/>
              </a:rPr>
              <a:t>Обеспечение </a:t>
            </a:r>
            <a:r>
              <a:rPr lang="ru-RU" sz="2300" dirty="0">
                <a:sym typeface="Wingdings"/>
              </a:rPr>
              <a:t>устойчивой профессиональной готовности педагогических работников к реализации ФГОС через создание системы непрерывного профессионального развития</a:t>
            </a:r>
          </a:p>
          <a:p>
            <a:pPr marL="38100" indent="0">
              <a:buNone/>
            </a:pPr>
            <a:endParaRPr lang="ru-RU" sz="2300" dirty="0"/>
          </a:p>
        </p:txBody>
      </p:sp>
      <p:sp>
        <p:nvSpPr>
          <p:cNvPr id="230" name="Shape 230"/>
          <p:cNvSpPr txBox="1">
            <a:spLocks noGrp="1"/>
          </p:cNvSpPr>
          <p:nvPr>
            <p:ph type="sldNum" idx="4294967295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sp>
        <p:nvSpPr>
          <p:cNvPr id="231" name="Shape 231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16632"/>
            <a:ext cx="6840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Методическая </a:t>
            </a:r>
            <a:endParaRPr lang="ru-RU" sz="28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</a:endParaRPr>
          </a:p>
          <a:p>
            <a:r>
              <a:rPr lang="ru-RU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тема </a:t>
            </a:r>
            <a:r>
              <a:rPr lang="ru-RU" sz="28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района </a:t>
            </a:r>
            <a:r>
              <a:rPr lang="ru-RU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2017 - 2020 </a:t>
            </a:r>
            <a:r>
              <a:rPr lang="ru-RU" sz="28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г.г</a:t>
            </a:r>
            <a:r>
              <a:rPr lang="ru-RU" sz="28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.</a:t>
            </a:r>
            <a:endParaRPr lang="ru-RU" sz="28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77546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hape 442"/>
          <p:cNvSpPr txBox="1">
            <a:spLocks noGrp="1"/>
          </p:cNvSpPr>
          <p:nvPr>
            <p:ph type="title"/>
          </p:nvPr>
        </p:nvSpPr>
        <p:spPr>
          <a:xfrm>
            <a:off x="814274" y="523433"/>
            <a:ext cx="5845958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800" dirty="0"/>
              <a:t>Задачи на 2017/18 учебный год</a:t>
            </a:r>
            <a:endParaRPr sz="2800" dirty="0"/>
          </a:p>
        </p:txBody>
      </p:sp>
      <p:sp>
        <p:nvSpPr>
          <p:cNvPr id="446" name="Shape 446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grpSp>
        <p:nvGrpSpPr>
          <p:cNvPr id="450" name="Shape 450"/>
          <p:cNvGrpSpPr/>
          <p:nvPr/>
        </p:nvGrpSpPr>
        <p:grpSpPr>
          <a:xfrm>
            <a:off x="222273" y="807902"/>
            <a:ext cx="485469" cy="452657"/>
            <a:chOff x="5961125" y="1623900"/>
            <a:chExt cx="427450" cy="448175"/>
          </a:xfrm>
        </p:grpSpPr>
        <p:sp>
          <p:nvSpPr>
            <p:cNvPr id="451" name="Shape 451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0" t="0" r="0" b="0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Shape 452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0" t="0" r="0" b="0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Shape 45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Shape 454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0" t="0" r="0" b="0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Shape 455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0" t="0" r="0" b="0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Shape 456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0" t="0" r="0" b="0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Shape 457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0" t="0" r="0" b="0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304322" y="1988840"/>
            <a:ext cx="8401276" cy="4032448"/>
          </a:xfrm>
        </p:spPr>
        <p:txBody>
          <a:bodyPr/>
          <a:lstStyle/>
          <a:p>
            <a:pPr>
              <a:buClr>
                <a:schemeClr val="accent4">
                  <a:lumMod val="75000"/>
                </a:schemeClr>
              </a:buClr>
              <a:buFont typeface="+mj-lt"/>
              <a:buAutoNum type="arabicPeriod"/>
            </a:pPr>
            <a:r>
              <a:rPr lang="ru-RU" dirty="0"/>
              <a:t>Содействие приращению профессионального потенциала педагогических и руководящих кадров на основе выявления образовательных дефицитов и дальнейшего развития муниципальной модели методического сопровождения образовательного процесса;  </a:t>
            </a:r>
          </a:p>
          <a:p>
            <a:pPr>
              <a:buClr>
                <a:schemeClr val="accent4">
                  <a:lumMod val="75000"/>
                </a:schemeClr>
              </a:buClr>
              <a:buFont typeface="+mj-lt"/>
              <a:buAutoNum type="arabicPeriod"/>
            </a:pPr>
            <a:r>
              <a:rPr lang="ru-RU" dirty="0"/>
              <a:t>Обновление и корректировка содержания учебно-информационных мероприятий по повышению профессиональной компетентности педагогических и руководящих кадров в соответствии с новыми компетенциями;</a:t>
            </a:r>
          </a:p>
          <a:p>
            <a:pPr>
              <a:buClr>
                <a:schemeClr val="accent4">
                  <a:lumMod val="75000"/>
                </a:schemeClr>
              </a:buClr>
              <a:buFont typeface="+mj-lt"/>
              <a:buAutoNum type="arabicPeriod"/>
            </a:pPr>
            <a:r>
              <a:rPr lang="ru-RU" dirty="0"/>
              <a:t> Создать мотивационные условия участия субъектов методической работы в реализации новой модели методической службы</a:t>
            </a:r>
            <a:r>
              <a:rPr lang="ru-RU" dirty="0" smtClean="0"/>
              <a:t>;</a:t>
            </a:r>
          </a:p>
          <a:p>
            <a:pPr>
              <a:buClr>
                <a:schemeClr val="accent4">
                  <a:lumMod val="75000"/>
                </a:schemeClr>
              </a:buClr>
              <a:buFont typeface="+mj-lt"/>
              <a:buAutoNum type="arabicPeriod"/>
            </a:pPr>
            <a:r>
              <a:rPr lang="ru-RU" dirty="0"/>
              <a:t>Организовать выявление, изучение и распространение наиболее ценного опыта в организации методической поддержки педагогического процесса на уровне образовательных учреждений;</a:t>
            </a:r>
          </a:p>
          <a:p>
            <a:pPr>
              <a:buClr>
                <a:schemeClr val="accent4">
                  <a:lumMod val="75000"/>
                </a:schemeClr>
              </a:buClr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377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title"/>
          </p:nvPr>
        </p:nvSpPr>
        <p:spPr>
          <a:xfrm>
            <a:off x="814274" y="523433"/>
            <a:ext cx="6350014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800" dirty="0" smtClean="0"/>
              <a:t>Качественный </a:t>
            </a:r>
            <a:br>
              <a:rPr lang="ru-RU" sz="2800" dirty="0" smtClean="0"/>
            </a:br>
            <a:r>
              <a:rPr lang="ru-RU" sz="2800" dirty="0" smtClean="0"/>
              <a:t>состав  </a:t>
            </a:r>
            <a:r>
              <a:rPr lang="ru-RU" sz="2800" dirty="0"/>
              <a:t>методистов</a:t>
            </a:r>
            <a:endParaRPr sz="2800" dirty="0"/>
          </a:p>
        </p:txBody>
      </p:sp>
      <p:graphicFrame>
        <p:nvGraphicFramePr>
          <p:cNvPr id="342" name="Shape 342"/>
          <p:cNvGraphicFramePr/>
          <p:nvPr>
            <p:extLst>
              <p:ext uri="{D42A27DB-BD31-4B8C-83A1-F6EECF244321}">
                <p14:modId xmlns:p14="http://schemas.microsoft.com/office/powerpoint/2010/main" val="952498729"/>
              </p:ext>
            </p:extLst>
          </p:nvPr>
        </p:nvGraphicFramePr>
        <p:xfrm>
          <a:off x="640176" y="2492896"/>
          <a:ext cx="7652340" cy="281575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913085"/>
                <a:gridCol w="1913085"/>
                <a:gridCol w="1913085"/>
                <a:gridCol w="1913085"/>
              </a:tblGrid>
              <a:tr h="140787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lang="ru-RU" sz="2400" b="0" i="0" u="none" strike="noStrike" cap="none" dirty="0" smtClean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Всего </a:t>
                      </a:r>
                      <a:endParaRPr lang="ru-RU" sz="24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D3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Высшая </a:t>
                      </a:r>
                      <a:endParaRPr lang="ru-RU" sz="2400" b="0" i="0" u="none" strike="noStrike" cap="none" dirty="0" smtClean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кв</a:t>
                      </a:r>
                      <a:r>
                        <a:rPr lang="ru-RU" sz="24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. категория</a:t>
                      </a:r>
                    </a:p>
                  </a:txBody>
                  <a:tcPr marL="68580" marR="68580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Первая </a:t>
                      </a:r>
                      <a:endParaRPr lang="ru-RU" sz="2400" b="0" i="0" u="none" strike="noStrike" cap="none" dirty="0" smtClean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кв</a:t>
                      </a:r>
                      <a:r>
                        <a:rPr lang="ru-RU" sz="24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. категория</a:t>
                      </a:r>
                    </a:p>
                  </a:txBody>
                  <a:tcPr marL="68580" marR="68580" marT="0" marB="0">
                    <a:lnL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err="1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Грантовики</a:t>
                      </a:r>
                      <a:endParaRPr lang="ru-RU" sz="2400" b="0" i="0" u="none" strike="noStrike" cap="none" dirty="0" smtClean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2017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год</a:t>
                      </a:r>
                      <a:endParaRPr lang="ru-RU" sz="24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4078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0" i="0" u="none" strike="noStrike" cap="none" dirty="0" smtClean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11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0" i="0" u="none" strike="noStrike" cap="none" dirty="0" smtClean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0" i="0" u="none" strike="noStrike" cap="none" dirty="0" smtClean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4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0" i="0" u="none" strike="noStrike" cap="none" dirty="0" smtClean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6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343" name="Shape 343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sp>
        <p:nvSpPr>
          <p:cNvPr id="13" name="Shape 678"/>
          <p:cNvSpPr/>
          <p:nvPr/>
        </p:nvSpPr>
        <p:spPr>
          <a:xfrm>
            <a:off x="211859" y="792168"/>
            <a:ext cx="432048" cy="432048"/>
          </a:xfrm>
          <a:custGeom>
            <a:avLst/>
            <a:gdLst/>
            <a:ahLst/>
            <a:cxnLst/>
            <a:rect l="0" t="0" r="0" b="0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12175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0532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 txBox="1">
            <a:spLocks noGrp="1"/>
          </p:cNvSpPr>
          <p:nvPr>
            <p:ph type="title"/>
          </p:nvPr>
        </p:nvSpPr>
        <p:spPr>
          <a:xfrm>
            <a:off x="70841" y="476672"/>
            <a:ext cx="6998086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1800" dirty="0" smtClean="0"/>
              <a:t>Обеспечение профессионального роста педагогов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Методическое и информационное </a:t>
            </a:r>
            <a:r>
              <a:rPr lang="ru-RU" dirty="0"/>
              <a:t>сопровождение ФГОС: </a:t>
            </a:r>
            <a:endParaRPr dirty="0"/>
          </a:p>
        </p:txBody>
      </p:sp>
      <p:sp>
        <p:nvSpPr>
          <p:cNvPr id="419" name="Shape 419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grpSp>
        <p:nvGrpSpPr>
          <p:cNvPr id="28" name="Shape 401"/>
          <p:cNvGrpSpPr/>
          <p:nvPr/>
        </p:nvGrpSpPr>
        <p:grpSpPr>
          <a:xfrm>
            <a:off x="68944" y="2209538"/>
            <a:ext cx="6295668" cy="1436326"/>
            <a:chOff x="-1535283" y="1287960"/>
            <a:chExt cx="11486579" cy="2067200"/>
          </a:xfrm>
        </p:grpSpPr>
        <p:sp>
          <p:nvSpPr>
            <p:cNvPr id="29" name="Shape 402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Shape 403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1" name="Shape 404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2" name="Shape 405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Shape 40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34" name="Shape 412"/>
          <p:cNvSpPr txBox="1">
            <a:spLocks/>
          </p:cNvSpPr>
          <p:nvPr/>
        </p:nvSpPr>
        <p:spPr>
          <a:xfrm>
            <a:off x="928662" y="1571612"/>
            <a:ext cx="5429288" cy="857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76200" indent="0" algn="ctr">
              <a:buNone/>
            </a:pPr>
            <a:r>
              <a:rPr lang="ru-RU" sz="2000" dirty="0">
                <a:latin typeface="Roboto Condensed"/>
              </a:rPr>
              <a:t>Дошкольное </a:t>
            </a:r>
            <a:r>
              <a:rPr lang="ru-RU" sz="2000" dirty="0" smtClean="0">
                <a:latin typeface="Roboto Condensed"/>
              </a:rPr>
              <a:t>образование:    эффективная деятельность с учетом имеющихся ресурсов осуществлялась через:</a:t>
            </a:r>
            <a:endParaRPr lang="ru-RU" sz="2000" dirty="0">
              <a:latin typeface="Roboto Condensed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638" y="2574030"/>
            <a:ext cx="6149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Roboto Condensed"/>
              </a:rPr>
              <a:t>Пилотная площадка по </a:t>
            </a:r>
            <a:r>
              <a:rPr lang="ru-RU" dirty="0">
                <a:latin typeface="Roboto Condensed"/>
              </a:rPr>
              <a:t>внедрению </a:t>
            </a:r>
            <a:endParaRPr lang="ru-RU" dirty="0" smtClean="0">
              <a:latin typeface="Roboto Condensed"/>
            </a:endParaRPr>
          </a:p>
          <a:p>
            <a:pPr algn="ctr"/>
            <a:r>
              <a:rPr lang="ru-RU" dirty="0" smtClean="0">
                <a:latin typeface="Roboto Condensed"/>
              </a:rPr>
              <a:t>ФГОС ДО – </a:t>
            </a:r>
            <a:r>
              <a:rPr lang="ru-RU" dirty="0">
                <a:latin typeface="Roboto Condensed"/>
              </a:rPr>
              <a:t>МБДОУ «Детский сад №8 </a:t>
            </a:r>
            <a:r>
              <a:rPr lang="ru-RU" dirty="0" smtClean="0">
                <a:latin typeface="Roboto Condensed"/>
              </a:rPr>
              <a:t>«Теремок</a:t>
            </a:r>
            <a:r>
              <a:rPr lang="ru-RU" dirty="0">
                <a:latin typeface="Roboto Condensed"/>
              </a:rPr>
              <a:t>»</a:t>
            </a:r>
          </a:p>
        </p:txBody>
      </p:sp>
      <p:grpSp>
        <p:nvGrpSpPr>
          <p:cNvPr id="52" name="Shape 401"/>
          <p:cNvGrpSpPr/>
          <p:nvPr/>
        </p:nvGrpSpPr>
        <p:grpSpPr>
          <a:xfrm>
            <a:off x="2214546" y="3643314"/>
            <a:ext cx="5938478" cy="1428760"/>
            <a:chOff x="-1535283" y="1287960"/>
            <a:chExt cx="11486579" cy="2067200"/>
          </a:xfrm>
        </p:grpSpPr>
        <p:sp>
          <p:nvSpPr>
            <p:cNvPr id="53" name="Shape 402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4" name="Shape 403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5" name="Shape 404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6" name="Shape 405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7" name="Shape 40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3500430" y="3357562"/>
            <a:ext cx="47149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Roboto Condensed"/>
              </a:rPr>
              <a:t> </a:t>
            </a:r>
            <a:endParaRPr lang="ru-RU" dirty="0">
              <a:latin typeface="Roboto Condensed"/>
            </a:endParaRPr>
          </a:p>
        </p:txBody>
      </p:sp>
      <p:pic>
        <p:nvPicPr>
          <p:cNvPr id="51" name="Picture 2" descr="C:\Users\Айгуль\Desktop\фото Воспитатель года 2016\6.JPG"/>
          <p:cNvPicPr>
            <a:picLocks noChangeAspect="1" noChangeArrowheads="1"/>
          </p:cNvPicPr>
          <p:nvPr/>
        </p:nvPicPr>
        <p:blipFill>
          <a:blip r:embed="rId3" cstate="print"/>
          <a:srcRect l="4286" t="4762" r="4285" b="4762"/>
          <a:stretch>
            <a:fillRect/>
          </a:stretch>
        </p:blipFill>
        <p:spPr bwMode="auto">
          <a:xfrm>
            <a:off x="6286512" y="1214422"/>
            <a:ext cx="2497342" cy="2242175"/>
          </a:xfrm>
          <a:prstGeom prst="diamond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pic>
        <p:nvPicPr>
          <p:cNvPr id="58" name="Picture 3" descr="C:\Users\Айгуль\Desktop\фото Воспитатель года 2016\8.JPG"/>
          <p:cNvPicPr>
            <a:picLocks noChangeAspect="1" noChangeArrowheads="1"/>
          </p:cNvPicPr>
          <p:nvPr/>
        </p:nvPicPr>
        <p:blipFill>
          <a:blip r:embed="rId4" cstate="print"/>
          <a:srcRect t="4196" r="12500" b="13985"/>
          <a:stretch>
            <a:fillRect/>
          </a:stretch>
        </p:blipFill>
        <p:spPr bwMode="auto">
          <a:xfrm>
            <a:off x="214282" y="4214818"/>
            <a:ext cx="2443251" cy="2242175"/>
          </a:xfrm>
          <a:prstGeom prst="diamond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grpSp>
        <p:nvGrpSpPr>
          <p:cNvPr id="46" name="Shape 401"/>
          <p:cNvGrpSpPr/>
          <p:nvPr/>
        </p:nvGrpSpPr>
        <p:grpSpPr>
          <a:xfrm>
            <a:off x="2643174" y="4929198"/>
            <a:ext cx="5241194" cy="1429351"/>
            <a:chOff x="-1000986" y="3031303"/>
            <a:chExt cx="10273017" cy="2068056"/>
          </a:xfrm>
        </p:grpSpPr>
        <p:sp>
          <p:nvSpPr>
            <p:cNvPr id="47" name="Shape 402"/>
            <p:cNvSpPr/>
            <p:nvPr/>
          </p:nvSpPr>
          <p:spPr>
            <a:xfrm>
              <a:off x="8257067" y="3031303"/>
              <a:ext cx="1014964" cy="434058"/>
            </a:xfrm>
            <a:prstGeom prst="triangle">
              <a:avLst>
                <a:gd name="adj" fmla="val 0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0" name="Shape 404"/>
            <p:cNvSpPr/>
            <p:nvPr/>
          </p:nvSpPr>
          <p:spPr>
            <a:xfrm rot="10800000" flipH="1">
              <a:off x="7437220" y="3465361"/>
              <a:ext cx="1834811" cy="1250217"/>
            </a:xfrm>
            <a:prstGeom prst="rtTriangle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9" name="Shape 405"/>
            <p:cNvSpPr/>
            <p:nvPr/>
          </p:nvSpPr>
          <p:spPr>
            <a:xfrm flipH="1">
              <a:off x="-1000985" y="3444740"/>
              <a:ext cx="1243801" cy="1243800"/>
            </a:xfrm>
            <a:prstGeom prst="rtTriangle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60" name="Shape 406"/>
            <p:cNvSpPr/>
            <p:nvPr/>
          </p:nvSpPr>
          <p:spPr>
            <a:xfrm rot="10800000">
              <a:off x="-1000986" y="4685060"/>
              <a:ext cx="1243801" cy="414299"/>
            </a:xfrm>
            <a:prstGeom prst="triangle">
              <a:avLst>
                <a:gd name="adj" fmla="val 0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9" name="Shape 403"/>
            <p:cNvSpPr/>
            <p:nvPr/>
          </p:nvSpPr>
          <p:spPr>
            <a:xfrm rot="10800000" flipH="1" flipV="1">
              <a:off x="239104" y="3465361"/>
              <a:ext cx="7339253" cy="1250217"/>
            </a:xfrm>
            <a:prstGeom prst="rect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vert="horz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dirty="0" smtClean="0">
                  <a:latin typeface="Arvo"/>
                  <a:ea typeface="Arvo"/>
                  <a:cs typeface="Arvo"/>
                  <a:sym typeface="Arvo"/>
                </a:rPr>
                <a:t>Учреждения дополнительного профессионального образования </a:t>
              </a: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61" name="Прямоугольник 60"/>
          <p:cNvSpPr/>
          <p:nvPr/>
        </p:nvSpPr>
        <p:spPr>
          <a:xfrm>
            <a:off x="2928926" y="4071942"/>
            <a:ext cx="4500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Roboto Condensed"/>
              </a:rPr>
              <a:t>8  </a:t>
            </a:r>
            <a:r>
              <a:rPr lang="ru-RU" dirty="0" err="1" smtClean="0">
                <a:latin typeface="Roboto Condensed"/>
              </a:rPr>
              <a:t>стажировочных</a:t>
            </a:r>
            <a:r>
              <a:rPr lang="ru-RU" dirty="0" smtClean="0">
                <a:latin typeface="Roboto Condensed"/>
              </a:rPr>
              <a:t> площадок в рамках сетевого взаимодействия</a:t>
            </a:r>
            <a:endParaRPr lang="ru-RU" dirty="0"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963079344"/>
      </p:ext>
    </p:extLst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3175</TotalTime>
  <Words>1999</Words>
  <Application>Microsoft Office PowerPoint</Application>
  <PresentationFormat>Экран (4:3)</PresentationFormat>
  <Paragraphs>335</Paragraphs>
  <Slides>34</Slides>
  <Notes>31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Salerio template</vt:lpstr>
      <vt:lpstr>О ДЕЯТЕЛЬНОСТИ  МЕТОДИЧЕСКОЙ СЛУЖБЫ  НУРЛАТСКОГО МУНИЦИПАЛЬНОГО РАЙОНА РЕСПУБЛИКИ ТАТАРСТАН в 2017/18 учебном году</vt:lpstr>
      <vt:lpstr>Муниципальная  модель методической службы</vt:lpstr>
      <vt:lpstr>Презентация PowerPoint</vt:lpstr>
      <vt:lpstr>ММС  НМР осуществляет методическое сопровождение  </vt:lpstr>
      <vt:lpstr>Презентация PowerPoint</vt:lpstr>
      <vt:lpstr>Презентация PowerPoint</vt:lpstr>
      <vt:lpstr>Задачи на 2017/18 учебный год</vt:lpstr>
      <vt:lpstr>Качественный  состав  методистов</vt:lpstr>
      <vt:lpstr>Обеспечение профессионального роста педагогов Методическое и информационное сопровождение ФГОС: </vt:lpstr>
      <vt:lpstr>Презентация PowerPoint</vt:lpstr>
      <vt:lpstr>Презентация PowerPoint</vt:lpstr>
      <vt:lpstr>«Создание развивающей предметно-пространственной среды в дошкольных образовательных организациях  Нурлатского муниципального района     Республики Татарстан в условиях реализации ФГОС ДО»</vt:lpstr>
      <vt:lpstr>Результаты  реализации проекта:</vt:lpstr>
      <vt:lpstr>Перспектива проекта  на 2018/2019 учебный год</vt:lpstr>
      <vt:lpstr>Презентация PowerPoint</vt:lpstr>
      <vt:lpstr>Обеспечение профессионального роста педагогов Методическое сопровождение ФГОС: </vt:lpstr>
      <vt:lpstr>Проекты школ </vt:lpstr>
      <vt:lpstr>ОБЕСПЕЧЕНИЕ ПРОФЕССИОНАЛЬНОГО РОСТА ПЕДАГОГОВ </vt:lpstr>
      <vt:lpstr>Муниципальная программа  «Реализация  ВСОКО   - как как инструмент обеспечения требований ФГОС          к качеству образования» 2017/2019 г.г.</vt:lpstr>
      <vt:lpstr>1. Повышение управленческой компетентности руководителей:</vt:lpstr>
      <vt:lpstr>2. Повышение компетентности педагогов                 в  использовании диагностических методик           и технологий: </vt:lpstr>
      <vt:lpstr>3. Повышение объективности оценки образовательных достижений обучающихся:</vt:lpstr>
      <vt:lpstr>ОБЕСПЕЧЕНИЕ  ПРОФЕССИОНАЛЬНОГО РОСТА ПЕДАГОГОВ</vt:lpstr>
      <vt:lpstr>Результаты ЕГЭ</vt:lpstr>
      <vt:lpstr>ОБЕСПЕЧЕНИЕ ПРОФЕССИОНАЛЬНОГО РОСТА ПЕДАГОГОВ </vt:lpstr>
      <vt:lpstr>Результаты олимпиад</vt:lpstr>
      <vt:lpstr>Презентация PowerPoint</vt:lpstr>
      <vt:lpstr>ОБЕСПЕЧЕНИЕ ПРОФЕССИОНАЛЬНОГО РОСТА ПЕДАГОГОВ Подготовка к конкурсам профессионального мастерства</vt:lpstr>
      <vt:lpstr>Конкурсы профессионального мастерства</vt:lpstr>
      <vt:lpstr>Презентация PowerPoint</vt:lpstr>
      <vt:lpstr>ОБЕСПЕЧЕНИЕ ПРОФЕССИОНАЛЬНОГО РОСТА ПЕДАГОГОВ Работа с молодыми педагогами</vt:lpstr>
      <vt:lpstr>ОБЕСПЕЧЕНИЕ ПРОФЕССИОНАЛЬНОГО РОСТА ПЕДАГОГОВ </vt:lpstr>
      <vt:lpstr>ОБЕСПЕЧЕНИЕ ПРОФЕССИОНАЛЬНОГО РОСТА ПЕДАГОГОВ </vt:lpstr>
      <vt:lpstr>Школа  успешного родителя</vt:lpstr>
    </vt:vector>
  </TitlesOfParts>
  <Company>Ya Blondinko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Методическое сопровождение работы с одаренными детьми</dc:title>
  <dc:creator>ИКЦ</dc:creator>
  <cp:lastModifiedBy>imc</cp:lastModifiedBy>
  <cp:revision>427</cp:revision>
  <dcterms:created xsi:type="dcterms:W3CDTF">2016-04-29T11:55:48Z</dcterms:created>
  <dcterms:modified xsi:type="dcterms:W3CDTF">2020-06-23T06:08:14Z</dcterms:modified>
</cp:coreProperties>
</file>